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6" r:id="rId2"/>
    <p:sldId id="325" r:id="rId3"/>
    <p:sldId id="327" r:id="rId4"/>
    <p:sldId id="328" r:id="rId5"/>
    <p:sldId id="329" r:id="rId6"/>
    <p:sldId id="330" r:id="rId7"/>
    <p:sldId id="331" r:id="rId8"/>
    <p:sldId id="290" r:id="rId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iel Guerrero" initials="AG" lastIdx="2" clrIdx="0">
    <p:extLst>
      <p:ext uri="{19B8F6BF-5375-455C-9EA6-DF929625EA0E}">
        <p15:presenceInfo xmlns:p15="http://schemas.microsoft.com/office/powerpoint/2012/main" userId="Ariel Guerrero" providerId="None"/>
      </p:ext>
    </p:extLst>
  </p:cmAuthor>
  <p:cmAuthor id="2" name="Gregorio Ariel Guerrero Moral" initials="GAGM" lastIdx="3" clrIdx="1">
    <p:extLst>
      <p:ext uri="{19B8F6BF-5375-455C-9EA6-DF929625EA0E}">
        <p15:presenceInfo xmlns:p15="http://schemas.microsoft.com/office/powerpoint/2012/main" userId="S::ariel.guerrero@pti.org.py::82482f2c-2662-4bc3-b06e-2fa762521b9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640"/>
    <p:restoredTop sz="93741"/>
  </p:normalViewPr>
  <p:slideViewPr>
    <p:cSldViewPr>
      <p:cViewPr>
        <p:scale>
          <a:sx n="106" d="100"/>
          <a:sy n="106" d="100"/>
        </p:scale>
        <p:origin x="128" y="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27T15:49:48.928" idx="3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_tradnl" dirty="0"/>
              <a:t>Algebra lineal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76BB3-96B4-D949-BA97-2F034CC20E35}" type="datetimeFigureOut">
              <a:rPr lang="es-ES_tradnl" smtClean="0"/>
              <a:t>27/4/20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 dirty="0"/>
              <a:t>Ariel Guerrero </a:t>
            </a:r>
            <a:r>
              <a:rPr lang="es-ES_tradnl" dirty="0" err="1"/>
              <a:t>ariel.guerrero@uc.edu.py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EA0F2-AFBD-024B-A401-8C555BB443D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7431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897DA-3038-2943-8BC6-34E6C6DE6379}" type="datetimeFigureOut">
              <a:rPr lang="es-ES_tradnl" smtClean="0"/>
              <a:t>27/4/20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3074F-A04A-334B-ACA3-A5B1880CCD8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201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27/4/20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27/4/20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27/4/20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27/4/20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27/4/20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27/4/20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27/4/20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27/4/20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27/4/20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27/4/20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27/4/20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5EEBB46-7A81-4557-A313-00D814F92FCC}" type="datetimeFigureOut">
              <a:rPr lang="es-ES" smtClean="0"/>
              <a:pPr/>
              <a:t>27/4/20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Ariel </a:t>
            </a:r>
            <a:r>
              <a:rPr lang="es-ES" dirty="0" err="1"/>
              <a:t>Guerero</a:t>
            </a:r>
            <a:r>
              <a:rPr lang="es-ES" dirty="0"/>
              <a:t>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hyperlink" Target="https://creativecommons.org/licenses/by-nc-sa/4.0/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0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20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8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20.png"/><Relationship Id="rId7" Type="http://schemas.openxmlformats.org/officeDocument/2006/relationships/image" Target="../media/image42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8.png"/><Relationship Id="rId16" Type="http://schemas.openxmlformats.org/officeDocument/2006/relationships/image" Target="../media/image59.png"/><Relationship Id="rId20" Type="http://schemas.openxmlformats.org/officeDocument/2006/relationships/comments" Target="../comments/commen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4.png"/><Relationship Id="rId5" Type="http://schemas.openxmlformats.org/officeDocument/2006/relationships/image" Target="../media/image52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tiff"/><Relationship Id="rId4" Type="http://schemas.openxmlformats.org/officeDocument/2006/relationships/image" Target="../media/image51.png"/><Relationship Id="rId9" Type="http://schemas.openxmlformats.org/officeDocument/2006/relationships/image" Target="../media/image44.png"/><Relationship Id="rId1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4.png"/><Relationship Id="rId21" Type="http://schemas.openxmlformats.org/officeDocument/2006/relationships/image" Target="../media/image82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hyperlink" Target="https://ocw.mit.edu/courses/mathematics/18-06-linear-algebra-spring-2010/" TargetMode="External"/><Relationship Id="rId7" Type="http://schemas.openxmlformats.org/officeDocument/2006/relationships/hyperlink" Target="https://creativecommons.org/licenses/by-nc-sa/4.0/" TargetMode="External"/><Relationship Id="rId2" Type="http://schemas.openxmlformats.org/officeDocument/2006/relationships/hyperlink" Target="http://www-math.mit.edu/~gs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ariel.guerrero@uc.edu.py" TargetMode="External"/><Relationship Id="rId5" Type="http://schemas.openxmlformats.org/officeDocument/2006/relationships/hyperlink" Target="https://www.youtube.com/watch?time_continue=31&amp;v=9Q1q7s1jTzU" TargetMode="External"/><Relationship Id="rId4" Type="http://schemas.openxmlformats.org/officeDocument/2006/relationships/hyperlink" Target="https://github.com/aegiloru/linearAlgebr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Título"/>
              <p:cNvSpPr>
                <a:spLocks noGrp="1"/>
              </p:cNvSpPr>
              <p:nvPr>
                <p:ph type="ctrTitle"/>
              </p:nvPr>
            </p:nvSpPr>
            <p:spPr>
              <a:xfrm>
                <a:off x="539552" y="1472559"/>
                <a:ext cx="8229600" cy="1470025"/>
              </a:xfrm>
            </p:spPr>
            <p:txBody>
              <a:bodyPr>
                <a:normAutofit fontScale="90000"/>
              </a:bodyPr>
              <a:lstStyle/>
              <a:p>
                <a:r>
                  <a:rPr lang="es-PY" dirty="0"/>
                  <a:t>Lecture 08</a:t>
                </a:r>
                <a:br>
                  <a:rPr lang="es-PY" dirty="0"/>
                </a:br>
                <a:r>
                  <a:rPr lang="es-PY" dirty="0"/>
                  <a:t>Solving </a:t>
                </a:r>
                <a14:m>
                  <m:oMath xmlns:m="http://schemas.openxmlformats.org/officeDocument/2006/math">
                    <m:r>
                      <a:rPr lang="es-E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s-E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E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Y" dirty="0"/>
                  <a:t>: </a:t>
                </a:r>
                <a:br>
                  <a:rPr lang="es-PY" dirty="0"/>
                </a:br>
                <a:r>
                  <a:rPr lang="es-PY" dirty="0"/>
                  <a:t>row reduced echelon form R</a:t>
                </a:r>
                <a:br>
                  <a:rPr lang="es-PY" dirty="0"/>
                </a:br>
                <a:endParaRPr lang="es-ES" baseline="30000" dirty="0"/>
              </a:p>
            </p:txBody>
          </p:sp>
        </mc:Choice>
        <mc:Fallback xmlns="">
          <p:sp>
            <p:nvSpPr>
              <p:cNvPr id="2" name="1 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539552" y="1472559"/>
                <a:ext cx="8229600" cy="1470025"/>
              </a:xfrm>
              <a:blipFill>
                <a:blip r:embed="rId2"/>
                <a:stretch>
                  <a:fillRect t="-29060" b="-9402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http://www.ucap.edu.py/templates/ja_university/themes/blue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9058" y="285728"/>
            <a:ext cx="3600450" cy="1152526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2 Marcador de contenido">
                <a:extLst>
                  <a:ext uri="{FF2B5EF4-FFF2-40B4-BE49-F238E27FC236}">
                    <a16:creationId xmlns:a16="http://schemas.microsoft.com/office/drawing/2014/main" id="{5B277D83-42EE-D549-A2F7-7CCB3CD944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552" y="3231002"/>
                <a:ext cx="7762056" cy="280831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ctr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 typeface="Wingdings 2"/>
                  <a:buNone/>
                  <a:defRPr kumimoji="0" sz="2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SzPct val="85000"/>
                  <a:buFont typeface="Wingdings 2"/>
                  <a:buNone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None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None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None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None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None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None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None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0" lvl="1" indent="-457200" algn="l">
                  <a:buFont typeface="Arial" panose="020B0604020202020204" pitchFamily="34" charset="0"/>
                  <a:buChar char="•"/>
                </a:pPr>
                <a:r>
                  <a:rPr lang="es-PY" sz="3400" dirty="0"/>
                  <a:t>Complete solutions of </a:t>
                </a:r>
                <a14:m>
                  <m:oMath xmlns:m="http://schemas.openxmlformats.org/officeDocument/2006/math">
                    <m:r>
                      <a:rPr lang="es-ES" sz="3200" i="1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s-E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PY" sz="3400" dirty="0"/>
                  <a:t> </a:t>
                </a:r>
              </a:p>
              <a:p>
                <a:pPr marL="914400" lvl="1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PY" sz="3200" dirty="0"/>
                      <m:t>Rank</m:t>
                    </m:r>
                    <m:r>
                      <m:rPr>
                        <m:nor/>
                      </m:rPr>
                      <a:rPr lang="es-PY" sz="3200" dirty="0"/>
                      <m:t> </m:t>
                    </m:r>
                    <m:r>
                      <a:rPr lang="es-ES" sz="32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s-PY" sz="3200" dirty="0"/>
                  <a:t> 		</a:t>
                </a:r>
                <a14:m>
                  <m:oMath xmlns:m="http://schemas.openxmlformats.org/officeDocument/2006/math">
                    <m:r>
                      <a:rPr lang="es-ES" sz="3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sz="3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3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s-ES" sz="3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s-PY" sz="3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3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s-PY" sz="3400" baseline="30000" dirty="0"/>
              </a:p>
              <a:p>
                <a:pPr marL="1028700" lvl="1" indent="-5715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s-PY" sz="3600" dirty="0"/>
                  <a:t>Solutions exists</a:t>
                </a:r>
              </a:p>
              <a:p>
                <a:pPr marL="1028700" lvl="1" indent="-5715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36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s-PY" sz="3600" dirty="0">
                    <a:solidFill>
                      <a:srgbClr val="FF0000"/>
                    </a:solidFill>
                  </a:rPr>
                  <a:t> </a:t>
                </a:r>
                <a:r>
                  <a:rPr lang="es-PY" sz="3600" dirty="0"/>
                  <a:t>Solutions is unique</a:t>
                </a:r>
              </a:p>
              <a:p>
                <a:pPr lvl="2" algn="l"/>
                <a:r>
                  <a:rPr lang="es-PY" sz="3200" dirty="0">
                    <a:solidFill>
                      <a:srgbClr val="FF0000"/>
                    </a:solidFill>
                  </a:rPr>
                  <a:t> </a:t>
                </a:r>
                <a:endParaRPr lang="es-PY" sz="3200" dirty="0"/>
              </a:p>
              <a:p>
                <a:pPr lvl="1"/>
                <a:endParaRPr lang="es-PY" sz="3600" dirty="0"/>
              </a:p>
            </p:txBody>
          </p:sp>
        </mc:Choice>
        <mc:Fallback>
          <p:sp>
            <p:nvSpPr>
              <p:cNvPr id="13" name="2 Marcador de contenido">
                <a:extLst>
                  <a:ext uri="{FF2B5EF4-FFF2-40B4-BE49-F238E27FC236}">
                    <a16:creationId xmlns:a16="http://schemas.microsoft.com/office/drawing/2014/main" id="{5B277D83-42EE-D549-A2F7-7CCB3CD94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31002"/>
                <a:ext cx="7762056" cy="2808312"/>
              </a:xfrm>
              <a:prstGeom prst="rect">
                <a:avLst/>
              </a:prstGeom>
              <a:blipFill>
                <a:blip r:embed="rId4"/>
                <a:stretch>
                  <a:fillRect t="-2242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n 13">
            <a:hlinkClick r:id="rId5"/>
            <a:extLst>
              <a:ext uri="{FF2B5EF4-FFF2-40B4-BE49-F238E27FC236}">
                <a16:creationId xmlns:a16="http://schemas.microsoft.com/office/drawing/2014/main" id="{4CADC920-92C7-4F44-9DA0-A24E693F9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342" y="5809903"/>
            <a:ext cx="800100" cy="2794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B233C1EB-C5E8-2A45-AA0C-BC434C09C519}"/>
              </a:ext>
            </a:extLst>
          </p:cNvPr>
          <p:cNvSpPr/>
          <p:nvPr/>
        </p:nvSpPr>
        <p:spPr>
          <a:xfrm>
            <a:off x="320097" y="613948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Y" dirty="0"/>
              <a:t>Attribution-NonCommercial-ShareAlike 4.0 International (CC BY-NC-SA 4.0)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40B45C1F-9469-E344-822E-88897B488AC9}"/>
                  </a:ext>
                </a:extLst>
              </p:cNvPr>
              <p:cNvSpPr/>
              <p:nvPr/>
            </p:nvSpPr>
            <p:spPr>
              <a:xfrm>
                <a:off x="5201530" y="1780953"/>
                <a:ext cx="3935693" cy="11612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  <m:e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sz="2000" dirty="0"/>
              </a:p>
            </p:txBody>
          </p:sp>
        </mc:Choice>
        <mc:Fallback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40B45C1F-9469-E344-822E-88897B488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530" y="1780953"/>
                <a:ext cx="3935693" cy="1161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DBD680B-10C1-5445-B705-4CE31CCCB1E2}"/>
                  </a:ext>
                </a:extLst>
              </p:cNvPr>
              <p:cNvSpPr txBox="1"/>
              <p:nvPr/>
            </p:nvSpPr>
            <p:spPr>
              <a:xfrm>
                <a:off x="5321703" y="879907"/>
                <a:ext cx="1514389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Y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3 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 4</m:t>
                          </m:r>
                        </m:sub>
                      </m:sSub>
                      <m:d>
                        <m:dPr>
                          <m:begChr m:val="{"/>
                          <m:endChr m:val=""/>
                          <m:ctrlPr>
                            <a:rPr lang="es-PY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PY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PY" sz="2000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DBD680B-10C1-5445-B705-4CE31CCC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703" y="879907"/>
                <a:ext cx="1514389" cy="686535"/>
              </a:xfrm>
              <a:prstGeom prst="rect">
                <a:avLst/>
              </a:prstGeom>
              <a:blipFill>
                <a:blip r:embed="rId3"/>
                <a:stretch>
                  <a:fillRect l="-41667" t="-221818" r="-29167" b="-32545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1 Título">
                <a:extLst>
                  <a:ext uri="{FF2B5EF4-FFF2-40B4-BE49-F238E27FC236}">
                    <a16:creationId xmlns:a16="http://schemas.microsoft.com/office/drawing/2014/main" id="{1D9AF027-92BB-E94E-BC61-617914C3C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699" y="121984"/>
                <a:ext cx="7191760" cy="1084982"/>
              </a:xfrm>
              <a:prstGeom prst="rect">
                <a:avLst/>
              </a:prstGeom>
            </p:spPr>
            <p:txBody>
              <a:bodyPr>
                <a:normAutofit fontScale="97500"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40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PY" sz="3600" dirty="0"/>
                  <a:t>Complete solutions of </a:t>
                </a:r>
                <a14:m>
                  <m:oMath xmlns:m="http://schemas.openxmlformats.org/officeDocument/2006/math">
                    <m:r>
                      <a:rPr lang="es-ES" sz="3600" i="1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s-E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3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PY" sz="3600" dirty="0"/>
                  <a:t>  </a:t>
                </a:r>
                <a:endParaRPr lang="es-ES" sz="3600" dirty="0"/>
              </a:p>
            </p:txBody>
          </p:sp>
        </mc:Choice>
        <mc:Fallback>
          <p:sp>
            <p:nvSpPr>
              <p:cNvPr id="20" name="1 Título">
                <a:extLst>
                  <a:ext uri="{FF2B5EF4-FFF2-40B4-BE49-F238E27FC236}">
                    <a16:creationId xmlns:a16="http://schemas.microsoft.com/office/drawing/2014/main" id="{1D9AF027-92BB-E94E-BC61-617914C3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99" y="121984"/>
                <a:ext cx="7191760" cy="1084982"/>
              </a:xfrm>
              <a:prstGeom prst="rect">
                <a:avLst/>
              </a:prstGeom>
              <a:blipFill>
                <a:blip r:embed="rId4"/>
                <a:stretch>
                  <a:fillRect l="-2293" t="-814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2798791-EE4A-3D43-ACDE-1658077A5A69}"/>
                  </a:ext>
                </a:extLst>
              </p:cNvPr>
              <p:cNvSpPr txBox="1"/>
              <p:nvPr/>
            </p:nvSpPr>
            <p:spPr>
              <a:xfrm>
                <a:off x="155699" y="840083"/>
                <a:ext cx="4554067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PY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PY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PY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E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s-ES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PY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4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=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PY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PY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E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s-ES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PY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8</m:t>
                                                      </m:r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4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=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PY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PY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E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i="1">
                                                    <a:latin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  <m:r>
                                                  <a:rPr lang="es-E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s-ES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PY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10</m:t>
                                                      </m:r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4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=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s-PY" dirty="0"/>
                            <m:t> </m:t>
                          </m:r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2798791-EE4A-3D43-ACDE-1658077A5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99" y="840083"/>
                <a:ext cx="4554067" cy="884281"/>
              </a:xfrm>
              <a:prstGeom prst="rect">
                <a:avLst/>
              </a:prstGeom>
              <a:blipFill>
                <a:blip r:embed="rId5"/>
                <a:stretch>
                  <a:fillRect l="-35655" t="-226761" r="-1393" b="-323944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5480BE58-A9BE-0342-93A1-65B9B86BBCAE}"/>
                  </a:ext>
                </a:extLst>
              </p:cNvPr>
              <p:cNvSpPr/>
              <p:nvPr/>
            </p:nvSpPr>
            <p:spPr>
              <a:xfrm rot="5400000">
                <a:off x="955302" y="3123326"/>
                <a:ext cx="5116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s-PY" sz="2400" dirty="0"/>
              </a:p>
            </p:txBody>
          </p:sp>
        </mc:Choice>
        <mc:Fallback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5480BE58-A9BE-0342-93A1-65B9B86BBC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55302" y="3123326"/>
                <a:ext cx="51167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o 21">
            <a:extLst>
              <a:ext uri="{FF2B5EF4-FFF2-40B4-BE49-F238E27FC236}">
                <a16:creationId xmlns:a16="http://schemas.microsoft.com/office/drawing/2014/main" id="{046EB095-DF85-084D-ADD2-6CEFDC7B9DC4}"/>
              </a:ext>
            </a:extLst>
          </p:cNvPr>
          <p:cNvGrpSpPr/>
          <p:nvPr/>
        </p:nvGrpSpPr>
        <p:grpSpPr>
          <a:xfrm>
            <a:off x="-87565" y="3503229"/>
            <a:ext cx="2997872" cy="1112805"/>
            <a:chOff x="77178" y="3520396"/>
            <a:chExt cx="2997872" cy="111280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ángulo 40">
                  <a:extLst>
                    <a:ext uri="{FF2B5EF4-FFF2-40B4-BE49-F238E27FC236}">
                      <a16:creationId xmlns:a16="http://schemas.microsoft.com/office/drawing/2014/main" id="{9D5AF9C7-8C03-0842-A80B-FCCC611A0277}"/>
                    </a:ext>
                  </a:extLst>
                </p:cNvPr>
                <p:cNvSpPr/>
                <p:nvPr/>
              </p:nvSpPr>
              <p:spPr>
                <a:xfrm>
                  <a:off x="77178" y="3520396"/>
                  <a:ext cx="2997872" cy="11128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s-E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s-E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s-E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 2</m:t>
                                              </m:r>
                                            </m:e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"/>
                                                  <m:ctrlPr>
                                                    <a:rPr lang="es-ES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s-E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s-E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 4</m:t>
                                              </m:r>
                                            </m:e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"/>
                                                  <m:ctrlPr>
                                                    <a:rPr lang="es-ES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s-E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s-E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e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"/>
                                                  <m:ctrlPr>
                                                    <a:rPr lang="es-ES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s-PY" dirty="0"/>
                </a:p>
              </p:txBody>
            </p:sp>
          </mc:Choice>
          <mc:Fallback>
            <p:sp>
              <p:nvSpPr>
                <p:cNvPr id="41" name="Rectángulo 40">
                  <a:extLst>
                    <a:ext uri="{FF2B5EF4-FFF2-40B4-BE49-F238E27FC236}">
                      <a16:creationId xmlns:a16="http://schemas.microsoft.com/office/drawing/2014/main" id="{9D5AF9C7-8C03-0842-A80B-FCCC611A02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78" y="3520396"/>
                  <a:ext cx="2997872" cy="1112805"/>
                </a:xfrm>
                <a:prstGeom prst="rect">
                  <a:avLst/>
                </a:prstGeom>
                <a:blipFill>
                  <a:blip r:embed="rId7"/>
                  <a:stretch>
                    <a:fillRect t="-57471" b="-83908"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7D56D26F-A04E-6544-9E14-76AF19159E8E}"/>
                </a:ext>
              </a:extLst>
            </p:cNvPr>
            <p:cNvSpPr/>
            <p:nvPr/>
          </p:nvSpPr>
          <p:spPr>
            <a:xfrm>
              <a:off x="235862" y="3551467"/>
              <a:ext cx="329594" cy="27665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Y" dirty="0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86AAACA4-E2CE-FD42-88BD-E5472F47B5F0}"/>
              </a:ext>
            </a:extLst>
          </p:cNvPr>
          <p:cNvGrpSpPr/>
          <p:nvPr/>
        </p:nvGrpSpPr>
        <p:grpSpPr>
          <a:xfrm>
            <a:off x="-15969" y="2005324"/>
            <a:ext cx="3242070" cy="1112805"/>
            <a:chOff x="98079" y="1982859"/>
            <a:chExt cx="3242070" cy="111280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1032C739-1A4B-644F-B120-909F98AFCCDE}"/>
                    </a:ext>
                  </a:extLst>
                </p:cNvPr>
                <p:cNvSpPr/>
                <p:nvPr/>
              </p:nvSpPr>
              <p:spPr>
                <a:xfrm>
                  <a:off x="98079" y="1982859"/>
                  <a:ext cx="2317173" cy="11128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s-E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s-E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s-E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 2</m:t>
                                              </m:r>
                                            </m:e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"/>
                                                  <m:ctrlPr>
                                                    <a:rPr lang="es-ES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s-E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s-E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 8</m:t>
                                              </m:r>
                                            </m:e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"/>
                                                  <m:ctrlPr>
                                                    <a:rPr lang="es-ES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s-E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s-E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e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"/>
                                                  <m:ctrlPr>
                                                    <a:rPr lang="es-ES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s-PY" dirty="0"/>
                </a:p>
              </p:txBody>
            </p:sp>
          </mc:Choice>
          <mc:Fallback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1032C739-1A4B-644F-B120-909F98AFCC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79" y="1982859"/>
                  <a:ext cx="2317173" cy="1112805"/>
                </a:xfrm>
                <a:prstGeom prst="rect">
                  <a:avLst/>
                </a:prstGeom>
                <a:blipFill>
                  <a:blip r:embed="rId8"/>
                  <a:stretch>
                    <a:fillRect t="-55056" r="-1099" b="-80899"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ángulo 14">
                  <a:extLst>
                    <a:ext uri="{FF2B5EF4-FFF2-40B4-BE49-F238E27FC236}">
                      <a16:creationId xmlns:a16="http://schemas.microsoft.com/office/drawing/2014/main" id="{504E8E80-FB34-E848-A2DD-5D6250952B07}"/>
                    </a:ext>
                  </a:extLst>
                </p:cNvPr>
                <p:cNvSpPr/>
                <p:nvPr/>
              </p:nvSpPr>
              <p:spPr>
                <a:xfrm>
                  <a:off x="2333270" y="2295748"/>
                  <a:ext cx="10068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s-E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es-PY" dirty="0"/>
                </a:p>
              </p:txBody>
            </p:sp>
          </mc:Choice>
          <mc:Fallback>
            <p:sp>
              <p:nvSpPr>
                <p:cNvPr id="15" name="Rectángulo 14">
                  <a:extLst>
                    <a:ext uri="{FF2B5EF4-FFF2-40B4-BE49-F238E27FC236}">
                      <a16:creationId xmlns:a16="http://schemas.microsoft.com/office/drawing/2014/main" id="{504E8E80-FB34-E848-A2DD-5D6250952B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270" y="2295748"/>
                  <a:ext cx="1006879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13333" b="-160000"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F843DD1D-3D01-504F-8781-B40D6CC536F8}"/>
                </a:ext>
              </a:extLst>
            </p:cNvPr>
            <p:cNvSpPr/>
            <p:nvPr/>
          </p:nvSpPr>
          <p:spPr>
            <a:xfrm>
              <a:off x="168688" y="2021044"/>
              <a:ext cx="329594" cy="27665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Y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ángulo 46">
                <a:extLst>
                  <a:ext uri="{FF2B5EF4-FFF2-40B4-BE49-F238E27FC236}">
                    <a16:creationId xmlns:a16="http://schemas.microsoft.com/office/drawing/2014/main" id="{89BA571A-C9BB-F044-8E40-42460D2D9053}"/>
                  </a:ext>
                </a:extLst>
              </p:cNvPr>
              <p:cNvSpPr/>
              <p:nvPr/>
            </p:nvSpPr>
            <p:spPr>
              <a:xfrm>
                <a:off x="2621233" y="3869473"/>
                <a:ext cx="5116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s-PY" sz="2400" dirty="0"/>
              </a:p>
            </p:txBody>
          </p:sp>
        </mc:Choice>
        <mc:Fallback>
          <p:sp>
            <p:nvSpPr>
              <p:cNvPr id="47" name="Rectángulo 46">
                <a:extLst>
                  <a:ext uri="{FF2B5EF4-FFF2-40B4-BE49-F238E27FC236}">
                    <a16:creationId xmlns:a16="http://schemas.microsoft.com/office/drawing/2014/main" id="{89BA571A-C9BB-F044-8E40-42460D2D9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33" y="3869473"/>
                <a:ext cx="511679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ángulo 52">
                <a:extLst>
                  <a:ext uri="{FF2B5EF4-FFF2-40B4-BE49-F238E27FC236}">
                    <a16:creationId xmlns:a16="http://schemas.microsoft.com/office/drawing/2014/main" id="{720B0249-A9DE-0649-A35C-80E094E57502}"/>
                  </a:ext>
                </a:extLst>
              </p:cNvPr>
              <p:cNvSpPr/>
              <p:nvPr/>
            </p:nvSpPr>
            <p:spPr>
              <a:xfrm>
                <a:off x="5585870" y="3858791"/>
                <a:ext cx="5116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s-PY" sz="2400" dirty="0"/>
              </a:p>
            </p:txBody>
          </p:sp>
        </mc:Choice>
        <mc:Fallback>
          <p:sp>
            <p:nvSpPr>
              <p:cNvPr id="53" name="Rectángulo 52">
                <a:extLst>
                  <a:ext uri="{FF2B5EF4-FFF2-40B4-BE49-F238E27FC236}">
                    <a16:creationId xmlns:a16="http://schemas.microsoft.com/office/drawing/2014/main" id="{720B0249-A9DE-0649-A35C-80E094E57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870" y="3858791"/>
                <a:ext cx="51167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upo 34">
            <a:extLst>
              <a:ext uri="{FF2B5EF4-FFF2-40B4-BE49-F238E27FC236}">
                <a16:creationId xmlns:a16="http://schemas.microsoft.com/office/drawing/2014/main" id="{67FA10DF-E36B-9A46-917D-305FF2BC1919}"/>
              </a:ext>
            </a:extLst>
          </p:cNvPr>
          <p:cNvGrpSpPr/>
          <p:nvPr/>
        </p:nvGrpSpPr>
        <p:grpSpPr>
          <a:xfrm>
            <a:off x="5901902" y="3565649"/>
            <a:ext cx="3232039" cy="987963"/>
            <a:chOff x="6182947" y="3505832"/>
            <a:chExt cx="3232039" cy="987963"/>
          </a:xfrm>
        </p:grpSpPr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28DE71A2-4CED-E644-B35C-20B2B27F47BE}"/>
                </a:ext>
              </a:extLst>
            </p:cNvPr>
            <p:cNvGrpSpPr/>
            <p:nvPr/>
          </p:nvGrpSpPr>
          <p:grpSpPr>
            <a:xfrm>
              <a:off x="6182947" y="3505832"/>
              <a:ext cx="3232039" cy="987963"/>
              <a:chOff x="4015398" y="3689793"/>
              <a:chExt cx="3232039" cy="98796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Rectángulo 50">
                    <a:extLst>
                      <a:ext uri="{FF2B5EF4-FFF2-40B4-BE49-F238E27FC236}">
                        <a16:creationId xmlns:a16="http://schemas.microsoft.com/office/drawing/2014/main" id="{BFB5EF2C-E229-1444-A58E-2DD3819403DB}"/>
                      </a:ext>
                    </a:extLst>
                  </p:cNvPr>
                  <p:cNvSpPr/>
                  <p:nvPr/>
                </p:nvSpPr>
                <p:spPr>
                  <a:xfrm>
                    <a:off x="4015398" y="3689793"/>
                    <a:ext cx="3232039" cy="98796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E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s-E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"/>
                                                    <m:ctrlPr>
                                                      <a:rPr lang="es-ES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𝑏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s-E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  </m:t>
                                                    </m:r>
                                                  </m:e>
                                                </m:d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            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s-E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e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"/>
                                                    <m:ctrlPr>
                                                      <a:rPr lang="es-ES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𝑏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s-E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−2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𝑏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s-E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  </m:t>
                                                    </m:r>
                                                  </m:e>
                                                </m:d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s-E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0 </m:t>
                                                </m:r>
                                              </m:e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"/>
                                                    <m:ctrlPr>
                                                      <a:rPr lang="es-ES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𝑏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3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s-E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𝑏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sSub>
                                                      <m:sSubPr>
                                                        <m:ctrlPr>
                                                          <a:rPr lang="es-ES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s-E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𝑏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s-PY" dirty="0"/>
                  </a:p>
                </p:txBody>
              </p:sp>
            </mc:Choice>
            <mc:Fallback>
              <p:sp>
                <p:nvSpPr>
                  <p:cNvPr id="51" name="Rectángulo 50">
                    <a:extLst>
                      <a:ext uri="{FF2B5EF4-FFF2-40B4-BE49-F238E27FC236}">
                        <a16:creationId xmlns:a16="http://schemas.microsoft.com/office/drawing/2014/main" id="{BFB5EF2C-E229-1444-A58E-2DD3819403D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5398" y="3689793"/>
                    <a:ext cx="3232039" cy="98796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44304" b="-91139"/>
                    </a:stretch>
                  </a:blipFill>
                </p:spPr>
                <p:txBody>
                  <a:bodyPr/>
                  <a:lstStyle/>
                  <a:p>
                    <a:r>
                      <a:rPr lang="es-PY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Rectángulo 51">
                <a:extLst>
                  <a:ext uri="{FF2B5EF4-FFF2-40B4-BE49-F238E27FC236}">
                    <a16:creationId xmlns:a16="http://schemas.microsoft.com/office/drawing/2014/main" id="{1B32FE56-DF4D-5B47-919F-7D25E3F7D32A}"/>
                  </a:ext>
                </a:extLst>
              </p:cNvPr>
              <p:cNvSpPr/>
              <p:nvPr/>
            </p:nvSpPr>
            <p:spPr>
              <a:xfrm>
                <a:off x="4089371" y="3720468"/>
                <a:ext cx="329594" cy="27665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Y" dirty="0"/>
              </a:p>
            </p:txBody>
          </p:sp>
        </p:grp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9364A9AA-2F5D-8544-B947-8CE81370EBCF}"/>
                </a:ext>
              </a:extLst>
            </p:cNvPr>
            <p:cNvSpPr/>
            <p:nvPr/>
          </p:nvSpPr>
          <p:spPr>
            <a:xfrm>
              <a:off x="7096516" y="3841158"/>
              <a:ext cx="329594" cy="27665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Y" dirty="0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AD1D1DEB-808C-8E42-B9A8-142EB6BC74DC}"/>
              </a:ext>
            </a:extLst>
          </p:cNvPr>
          <p:cNvGrpSpPr/>
          <p:nvPr/>
        </p:nvGrpSpPr>
        <p:grpSpPr>
          <a:xfrm>
            <a:off x="2914841" y="3516220"/>
            <a:ext cx="2916824" cy="1112805"/>
            <a:chOff x="3152128" y="3516221"/>
            <a:chExt cx="2916824" cy="1112805"/>
          </a:xfrm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3BA851CC-2861-704E-9B7F-851A0CA2460A}"/>
                </a:ext>
              </a:extLst>
            </p:cNvPr>
            <p:cNvGrpSpPr/>
            <p:nvPr/>
          </p:nvGrpSpPr>
          <p:grpSpPr>
            <a:xfrm>
              <a:off x="3152128" y="3516221"/>
              <a:ext cx="2916824" cy="1112805"/>
              <a:chOff x="4015398" y="3689793"/>
              <a:chExt cx="2916824" cy="1112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Rectángulo 47">
                    <a:extLst>
                      <a:ext uri="{FF2B5EF4-FFF2-40B4-BE49-F238E27FC236}">
                        <a16:creationId xmlns:a16="http://schemas.microsoft.com/office/drawing/2014/main" id="{EAC2D92D-55ED-8E42-8DA9-7E627F9008A5}"/>
                      </a:ext>
                    </a:extLst>
                  </p:cNvPr>
                  <p:cNvSpPr/>
                  <p:nvPr/>
                </p:nvSpPr>
                <p:spPr>
                  <a:xfrm>
                    <a:off x="4015398" y="3689793"/>
                    <a:ext cx="2916824" cy="111280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E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s-E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 2</m:t>
                                                </m:r>
                                              </m:e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"/>
                                                    <m:ctrlPr>
                                                      <a:rPr lang="es-ES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𝑏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            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s-E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 4</m:t>
                                                </m:r>
                                              </m:e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"/>
                                                    <m:ctrlPr>
                                                      <a:rPr lang="es-ES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𝑏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s-E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−2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𝑏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s-E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e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"/>
                                                    <m:ctrlPr>
                                                      <a:rPr lang="es-ES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𝑏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3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s-E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s-E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s-ES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𝑏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s-PY" dirty="0"/>
                  </a:p>
                </p:txBody>
              </p:sp>
            </mc:Choice>
            <mc:Fallback>
              <p:sp>
                <p:nvSpPr>
                  <p:cNvPr id="48" name="Rectángulo 47">
                    <a:extLst>
                      <a:ext uri="{FF2B5EF4-FFF2-40B4-BE49-F238E27FC236}">
                        <a16:creationId xmlns:a16="http://schemas.microsoft.com/office/drawing/2014/main" id="{EAC2D92D-55ED-8E42-8DA9-7E627F9008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5398" y="3689793"/>
                    <a:ext cx="2916824" cy="111280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55682" b="-82955"/>
                    </a:stretch>
                  </a:blipFill>
                </p:spPr>
                <p:txBody>
                  <a:bodyPr/>
                  <a:lstStyle/>
                  <a:p>
                    <a:r>
                      <a:rPr lang="es-PY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Rectángulo 48">
                <a:extLst>
                  <a:ext uri="{FF2B5EF4-FFF2-40B4-BE49-F238E27FC236}">
                    <a16:creationId xmlns:a16="http://schemas.microsoft.com/office/drawing/2014/main" id="{D7932FC1-3DC2-2B45-B53F-B764139A3393}"/>
                  </a:ext>
                </a:extLst>
              </p:cNvPr>
              <p:cNvSpPr/>
              <p:nvPr/>
            </p:nvSpPr>
            <p:spPr>
              <a:xfrm>
                <a:off x="4089371" y="3720468"/>
                <a:ext cx="329594" cy="27665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Y" dirty="0"/>
              </a:p>
            </p:txBody>
          </p:sp>
        </p:grp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2DC2BF0C-0486-1C44-BEB7-B902FD68ED8E}"/>
                </a:ext>
              </a:extLst>
            </p:cNvPr>
            <p:cNvSpPr/>
            <p:nvPr/>
          </p:nvSpPr>
          <p:spPr>
            <a:xfrm>
              <a:off x="4052135" y="3951300"/>
              <a:ext cx="329594" cy="27665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Y" dirty="0"/>
            </a:p>
          </p:txBody>
        </p: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E7C861BC-E485-9C42-BBE1-8604CCF0AA82}"/>
              </a:ext>
            </a:extLst>
          </p:cNvPr>
          <p:cNvGrpSpPr/>
          <p:nvPr/>
        </p:nvGrpSpPr>
        <p:grpSpPr>
          <a:xfrm>
            <a:off x="-61864" y="5048962"/>
            <a:ext cx="3232039" cy="987963"/>
            <a:chOff x="-61864" y="5048962"/>
            <a:chExt cx="3232039" cy="987963"/>
          </a:xfrm>
        </p:grpSpPr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55547D2D-1A1B-0E42-82B3-3DB945DE6123}"/>
                </a:ext>
              </a:extLst>
            </p:cNvPr>
            <p:cNvGrpSpPr/>
            <p:nvPr/>
          </p:nvGrpSpPr>
          <p:grpSpPr>
            <a:xfrm>
              <a:off x="-61864" y="5048962"/>
              <a:ext cx="3232039" cy="987963"/>
              <a:chOff x="6182947" y="3505832"/>
              <a:chExt cx="3232039" cy="987963"/>
            </a:xfrm>
          </p:grpSpPr>
          <p:grpSp>
            <p:nvGrpSpPr>
              <p:cNvPr id="59" name="Grupo 58">
                <a:extLst>
                  <a:ext uri="{FF2B5EF4-FFF2-40B4-BE49-F238E27FC236}">
                    <a16:creationId xmlns:a16="http://schemas.microsoft.com/office/drawing/2014/main" id="{DD32F914-77B6-3443-AE88-1D30A2471659}"/>
                  </a:ext>
                </a:extLst>
              </p:cNvPr>
              <p:cNvGrpSpPr/>
              <p:nvPr/>
            </p:nvGrpSpPr>
            <p:grpSpPr>
              <a:xfrm>
                <a:off x="6182947" y="3505832"/>
                <a:ext cx="3232039" cy="987963"/>
                <a:chOff x="4015398" y="3689793"/>
                <a:chExt cx="3232039" cy="98796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1" name="Rectángulo 60">
                      <a:extLst>
                        <a:ext uri="{FF2B5EF4-FFF2-40B4-BE49-F238E27FC236}">
                          <a16:creationId xmlns:a16="http://schemas.microsoft.com/office/drawing/2014/main" id="{8D120A8D-17AB-0B41-BDD8-A6E7644997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5398" y="3689793"/>
                      <a:ext cx="3232039" cy="98796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s-E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"/>
                                                      <m:ctrlPr>
                                                        <a:rPr lang="es-ES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𝑏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      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          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4</m:t>
                                                  </m:r>
                                                </m:e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"/>
                                                      <m:ctrlPr>
                                                        <a:rPr lang="es-ES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𝑏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−2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𝑏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      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b="0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0 </m:t>
                                                  </m:r>
                                                </m:e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"/>
                                                      <m:ctrlPr>
                                                        <a:rPr lang="es-ES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s-ES" i="1" smtClean="0">
                                                              <a:solidFill>
                                                                <a:srgbClr val="FF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s-ES" i="1">
                                                              <a:solidFill>
                                                                <a:srgbClr val="FF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𝑏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s-ES" i="1">
                                                              <a:solidFill>
                                                                <a:srgbClr val="FF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3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s-ES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s-ES" i="1">
                                                              <a:solidFill>
                                                                <a:srgbClr val="FF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s-ES" i="1">
                                                              <a:solidFill>
                                                                <a:srgbClr val="FF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𝑏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s-ES" i="1">
                                                              <a:solidFill>
                                                                <a:srgbClr val="FF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s-ES" i="1" smtClean="0">
                                                              <a:solidFill>
                                                                <a:srgbClr val="FF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s-ES" b="0" i="1" smtClean="0">
                                                              <a:solidFill>
                                                                <a:srgbClr val="FF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</m:t>
                                                          </m:r>
                                                          <m:r>
                                                            <a:rPr lang="es-ES" i="1">
                                                              <a:solidFill>
                                                                <a:srgbClr val="FF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𝑏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s-ES" i="1">
                                                              <a:solidFill>
                                                                <a:srgbClr val="FF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s-PY" dirty="0"/>
                    </a:p>
                  </p:txBody>
                </p:sp>
              </mc:Choice>
              <mc:Fallback>
                <p:sp>
                  <p:nvSpPr>
                    <p:cNvPr id="61" name="Rectángulo 60">
                      <a:extLst>
                        <a:ext uri="{FF2B5EF4-FFF2-40B4-BE49-F238E27FC236}">
                          <a16:creationId xmlns:a16="http://schemas.microsoft.com/office/drawing/2014/main" id="{8D120A8D-17AB-0B41-BDD8-A6E76449978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15398" y="3689793"/>
                      <a:ext cx="3232039" cy="987963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t="-44872" b="-93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PY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2" name="Rectángulo 61">
                  <a:extLst>
                    <a:ext uri="{FF2B5EF4-FFF2-40B4-BE49-F238E27FC236}">
                      <a16:creationId xmlns:a16="http://schemas.microsoft.com/office/drawing/2014/main" id="{3A5DEE7D-13F7-2640-BB98-962E4A42ED78}"/>
                    </a:ext>
                  </a:extLst>
                </p:cNvPr>
                <p:cNvSpPr/>
                <p:nvPr/>
              </p:nvSpPr>
              <p:spPr>
                <a:xfrm>
                  <a:off x="4178886" y="3698407"/>
                  <a:ext cx="329594" cy="276651"/>
                </a:xfrm>
                <a:prstGeom prst="rect">
                  <a:avLst/>
                </a:prstGeom>
                <a:solidFill>
                  <a:schemeClr val="accent1"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PY" dirty="0"/>
                </a:p>
              </p:txBody>
            </p:sp>
          </p:grpSp>
          <p:sp>
            <p:nvSpPr>
              <p:cNvPr id="60" name="Rectángulo 59">
                <a:extLst>
                  <a:ext uri="{FF2B5EF4-FFF2-40B4-BE49-F238E27FC236}">
                    <a16:creationId xmlns:a16="http://schemas.microsoft.com/office/drawing/2014/main" id="{C071BE13-BF20-3B46-8146-155BD3F63E11}"/>
                  </a:ext>
                </a:extLst>
              </p:cNvPr>
              <p:cNvSpPr/>
              <p:nvPr/>
            </p:nvSpPr>
            <p:spPr>
              <a:xfrm>
                <a:off x="7096516" y="3841158"/>
                <a:ext cx="329594" cy="27665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Y" dirty="0"/>
              </a:p>
            </p:txBody>
          </p:sp>
        </p:grpSp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AEDD19B0-9431-CD47-9B0E-EAD2D1D3B3AF}"/>
                </a:ext>
              </a:extLst>
            </p:cNvPr>
            <p:cNvSpPr/>
            <p:nvPr/>
          </p:nvSpPr>
          <p:spPr>
            <a:xfrm>
              <a:off x="1148064" y="5715864"/>
              <a:ext cx="1729008" cy="27665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Y" dirty="0">
                <a:solidFill>
                  <a:srgbClr val="FFFF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ángulo 63">
                <a:extLst>
                  <a:ext uri="{FF2B5EF4-FFF2-40B4-BE49-F238E27FC236}">
                    <a16:creationId xmlns:a16="http://schemas.microsoft.com/office/drawing/2014/main" id="{EC5AEA5A-F6DA-D149-B5A7-115A0D5823CC}"/>
                  </a:ext>
                </a:extLst>
              </p:cNvPr>
              <p:cNvSpPr/>
              <p:nvPr/>
            </p:nvSpPr>
            <p:spPr>
              <a:xfrm>
                <a:off x="562993" y="6198844"/>
                <a:ext cx="16143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PY" dirty="0"/>
                  <a:t>=0</a:t>
                </a:r>
              </a:p>
            </p:txBody>
          </p:sp>
        </mc:Choice>
        <mc:Fallback>
          <p:sp>
            <p:nvSpPr>
              <p:cNvPr id="64" name="Rectángulo 63">
                <a:extLst>
                  <a:ext uri="{FF2B5EF4-FFF2-40B4-BE49-F238E27FC236}">
                    <a16:creationId xmlns:a16="http://schemas.microsoft.com/office/drawing/2014/main" id="{EC5AEA5A-F6DA-D149-B5A7-115A0D582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93" y="6198844"/>
                <a:ext cx="1614353" cy="369332"/>
              </a:xfrm>
              <a:prstGeom prst="rect">
                <a:avLst/>
              </a:prstGeom>
              <a:blipFill>
                <a:blip r:embed="rId15"/>
                <a:stretch>
                  <a:fillRect t="-3333" r="-2344" b="-26667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ángulo 65">
            <a:extLst>
              <a:ext uri="{FF2B5EF4-FFF2-40B4-BE49-F238E27FC236}">
                <a16:creationId xmlns:a16="http://schemas.microsoft.com/office/drawing/2014/main" id="{4DBDF8D7-645E-2A49-89B0-16A73D48A2B2}"/>
              </a:ext>
            </a:extLst>
          </p:cNvPr>
          <p:cNvSpPr/>
          <p:nvPr/>
        </p:nvSpPr>
        <p:spPr>
          <a:xfrm>
            <a:off x="551675" y="6107604"/>
            <a:ext cx="1614353" cy="551813"/>
          </a:xfrm>
          <a:prstGeom prst="rect">
            <a:avLst/>
          </a:prstGeom>
          <a:solidFill>
            <a:schemeClr val="lt1">
              <a:alpha val="36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2E4CCD5-7951-944E-A507-A11DD7C086E0}"/>
              </a:ext>
            </a:extLst>
          </p:cNvPr>
          <p:cNvSpPr txBox="1"/>
          <p:nvPr/>
        </p:nvSpPr>
        <p:spPr>
          <a:xfrm>
            <a:off x="2432732" y="6272196"/>
            <a:ext cx="26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b="1" dirty="0">
                <a:solidFill>
                  <a:srgbClr val="FF0000"/>
                </a:solidFill>
              </a:rPr>
              <a:t>Condition for solvability!</a:t>
            </a:r>
          </a:p>
        </p:txBody>
      </p:sp>
      <p:grpSp>
        <p:nvGrpSpPr>
          <p:cNvPr id="73" name="Grupo 72">
            <a:extLst>
              <a:ext uri="{FF2B5EF4-FFF2-40B4-BE49-F238E27FC236}">
                <a16:creationId xmlns:a16="http://schemas.microsoft.com/office/drawing/2014/main" id="{9C947570-4DA6-DF49-AAD8-C466A830B916}"/>
              </a:ext>
            </a:extLst>
          </p:cNvPr>
          <p:cNvGrpSpPr/>
          <p:nvPr/>
        </p:nvGrpSpPr>
        <p:grpSpPr>
          <a:xfrm>
            <a:off x="6305469" y="127451"/>
            <a:ext cx="2146972" cy="584793"/>
            <a:chOff x="6305469" y="127451"/>
            <a:chExt cx="2146972" cy="5847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2EAC584A-0B08-2944-B3C8-92602CDD4E1F}"/>
                    </a:ext>
                  </a:extLst>
                </p:cNvPr>
                <p:cNvSpPr/>
                <p:nvPr/>
              </p:nvSpPr>
              <p:spPr>
                <a:xfrm>
                  <a:off x="6318139" y="127451"/>
                  <a:ext cx="213430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ES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s-ES" sz="28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s-PY" sz="28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a14:m>
                  <a:endParaRPr lang="es-PY" sz="2800" dirty="0"/>
                </a:p>
              </p:txBody>
            </p:sp>
          </mc:Choice>
          <mc:Fallback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2EAC584A-0B08-2944-B3C8-92602CDD4E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139" y="127451"/>
                  <a:ext cx="2134302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Rectángulo 67">
              <a:extLst>
                <a:ext uri="{FF2B5EF4-FFF2-40B4-BE49-F238E27FC236}">
                  <a16:creationId xmlns:a16="http://schemas.microsoft.com/office/drawing/2014/main" id="{77597119-4852-5242-985E-F1F691BE44B2}"/>
                </a:ext>
              </a:extLst>
            </p:cNvPr>
            <p:cNvSpPr/>
            <p:nvPr/>
          </p:nvSpPr>
          <p:spPr>
            <a:xfrm>
              <a:off x="6305469" y="187815"/>
              <a:ext cx="2058640" cy="524429"/>
            </a:xfrm>
            <a:prstGeom prst="rect">
              <a:avLst/>
            </a:prstGeom>
            <a:solidFill>
              <a:schemeClr val="lt1">
                <a:alpha val="36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PY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83AA1895-8911-3943-935E-C50B4DEF6D49}"/>
                  </a:ext>
                </a:extLst>
              </p:cNvPr>
              <p:cNvSpPr txBox="1"/>
              <p:nvPr/>
            </p:nvSpPr>
            <p:spPr>
              <a:xfrm>
                <a:off x="3226101" y="5196223"/>
                <a:ext cx="21636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Y" sz="2000" b="1" dirty="0"/>
                  <a:t>Rank of A </a:t>
                </a:r>
                <a:r>
                  <a:rPr lang="es-PY" sz="2000" dirty="0"/>
                  <a:t>= </a:t>
                </a:r>
                <a:r>
                  <a:rPr lang="es-PY" sz="2000" b="1" dirty="0"/>
                  <a:t>2</a:t>
                </a:r>
              </a:p>
            </p:txBody>
          </p:sp>
        </mc:Choice>
        <mc:Fallback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83AA1895-8911-3943-935E-C50B4DEF6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101" y="5196223"/>
                <a:ext cx="2163669" cy="400110"/>
              </a:xfrm>
              <a:prstGeom prst="rect">
                <a:avLst/>
              </a:prstGeom>
              <a:blipFill>
                <a:blip r:embed="rId17"/>
                <a:stretch>
                  <a:fillRect t="-3030" r="-1754" b="-24242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1B0DB122-4517-634E-B1E4-A75FA93FCFD9}"/>
                  </a:ext>
                </a:extLst>
              </p:cNvPr>
              <p:cNvSpPr txBox="1"/>
              <p:nvPr/>
            </p:nvSpPr>
            <p:spPr>
              <a:xfrm>
                <a:off x="3246013" y="5625826"/>
                <a:ext cx="31314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Y" sz="2000" b="1" dirty="0"/>
                  <a:t># Free Variables</a:t>
                </a:r>
                <a:r>
                  <a:rPr lang="es-PY" sz="2000" dirty="0"/>
                  <a:t>=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PY" sz="2000" b="1" dirty="0"/>
                  <a:t> 2</a:t>
                </a:r>
              </a:p>
            </p:txBody>
          </p:sp>
        </mc:Choice>
        <mc:Fallback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1B0DB122-4517-634E-B1E4-A75FA93FC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013" y="5625826"/>
                <a:ext cx="3131498" cy="400110"/>
              </a:xfrm>
              <a:prstGeom prst="rect">
                <a:avLst/>
              </a:prstGeom>
              <a:blipFill>
                <a:blip r:embed="rId18"/>
                <a:stretch>
                  <a:fillRect l="-2024" t="-3125" r="-810" b="-2812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ángulo 70">
                <a:extLst>
                  <a:ext uri="{FF2B5EF4-FFF2-40B4-BE49-F238E27FC236}">
                    <a16:creationId xmlns:a16="http://schemas.microsoft.com/office/drawing/2014/main" id="{1222ABE0-D680-4540-8907-6301B96D1AAE}"/>
                  </a:ext>
                </a:extLst>
              </p:cNvPr>
              <p:cNvSpPr/>
              <p:nvPr/>
            </p:nvSpPr>
            <p:spPr>
              <a:xfrm>
                <a:off x="6439356" y="4938416"/>
                <a:ext cx="2046009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Y" dirty="0">
                    <a:latin typeface="Cambria Math" panose="02040503050406030204" pitchFamily="18" charset="0"/>
                  </a:rPr>
                  <a:t>Pivot Variables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71" name="Rectángulo 70">
                <a:extLst>
                  <a:ext uri="{FF2B5EF4-FFF2-40B4-BE49-F238E27FC236}">
                    <a16:creationId xmlns:a16="http://schemas.microsoft.com/office/drawing/2014/main" id="{1222ABE0-D680-4540-8907-6301B96D1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356" y="4938416"/>
                <a:ext cx="2046009" cy="710194"/>
              </a:xfrm>
              <a:prstGeom prst="rect">
                <a:avLst/>
              </a:prstGeom>
              <a:blipFill>
                <a:blip r:embed="rId19"/>
                <a:stretch>
                  <a:fillRect l="-1852" t="-189474" r="-34568" b="-275439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ángulo 71">
                <a:extLst>
                  <a:ext uri="{FF2B5EF4-FFF2-40B4-BE49-F238E27FC236}">
                    <a16:creationId xmlns:a16="http://schemas.microsoft.com/office/drawing/2014/main" id="{647C63B1-6CF4-954D-AF5A-3A7E25C7D5A9}"/>
                  </a:ext>
                </a:extLst>
              </p:cNvPr>
              <p:cNvSpPr/>
              <p:nvPr/>
            </p:nvSpPr>
            <p:spPr>
              <a:xfrm>
                <a:off x="6542910" y="5681828"/>
                <a:ext cx="1950021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Y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ree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Variables</m:t>
                    </m:r>
                    <m:d>
                      <m:dPr>
                        <m:begChr m:val="{"/>
                        <m:endChr m:val=""/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72" name="Rectángulo 71">
                <a:extLst>
                  <a:ext uri="{FF2B5EF4-FFF2-40B4-BE49-F238E27FC236}">
                    <a16:creationId xmlns:a16="http://schemas.microsoft.com/office/drawing/2014/main" id="{647C63B1-6CF4-954D-AF5A-3A7E25C7D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910" y="5681828"/>
                <a:ext cx="1950021" cy="710194"/>
              </a:xfrm>
              <a:prstGeom prst="rect">
                <a:avLst/>
              </a:prstGeom>
              <a:blipFill>
                <a:blip r:embed="rId20"/>
                <a:stretch>
                  <a:fillRect l="-1935" t="-189474" r="-36129" b="-27719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777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 Título">
            <a:extLst>
              <a:ext uri="{FF2B5EF4-FFF2-40B4-BE49-F238E27FC236}">
                <a16:creationId xmlns:a16="http://schemas.microsoft.com/office/drawing/2014/main" id="{1D9AF027-92BB-E94E-BC61-617914C3CEEB}"/>
              </a:ext>
            </a:extLst>
          </p:cNvPr>
          <p:cNvSpPr txBox="1">
            <a:spLocks/>
          </p:cNvSpPr>
          <p:nvPr/>
        </p:nvSpPr>
        <p:spPr>
          <a:xfrm>
            <a:off x="155699" y="121984"/>
            <a:ext cx="7191760" cy="10849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err="1"/>
              <a:t>Solvability</a:t>
            </a:r>
            <a:r>
              <a:rPr lang="es-ES" sz="3600" dirty="0"/>
              <a:t> – </a:t>
            </a:r>
            <a:r>
              <a:rPr lang="es-ES" sz="3600" dirty="0" err="1"/>
              <a:t>Condition</a:t>
            </a:r>
            <a:r>
              <a:rPr lang="es-ES" sz="3600" dirty="0"/>
              <a:t> </a:t>
            </a:r>
            <a:r>
              <a:rPr lang="es-ES" sz="3600" dirty="0" err="1"/>
              <a:t>on</a:t>
            </a:r>
            <a:r>
              <a:rPr lang="es-ES" sz="3600" dirty="0"/>
              <a:t> b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87CF3715-59E8-DD4B-BC3B-6CF0D473431C}"/>
              </a:ext>
            </a:extLst>
          </p:cNvPr>
          <p:cNvGrpSpPr/>
          <p:nvPr/>
        </p:nvGrpSpPr>
        <p:grpSpPr>
          <a:xfrm>
            <a:off x="539552" y="1046450"/>
            <a:ext cx="5471801" cy="1112805"/>
            <a:chOff x="99990" y="795204"/>
            <a:chExt cx="5471801" cy="1112805"/>
          </a:xfrm>
        </p:grpSpPr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F843DD1D-3D01-504F-8781-B40D6CC536F8}"/>
                </a:ext>
              </a:extLst>
            </p:cNvPr>
            <p:cNvSpPr/>
            <p:nvPr/>
          </p:nvSpPr>
          <p:spPr>
            <a:xfrm>
              <a:off x="170599" y="833389"/>
              <a:ext cx="329594" cy="27665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Y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1032C739-1A4B-644F-B120-909F98AFCCDE}"/>
                    </a:ext>
                  </a:extLst>
                </p:cNvPr>
                <p:cNvSpPr/>
                <p:nvPr/>
              </p:nvSpPr>
              <p:spPr>
                <a:xfrm>
                  <a:off x="99990" y="795204"/>
                  <a:ext cx="2487091" cy="11128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2</m:t>
                                            </m:r>
                                          </m:e>
                                          <m:e>
                                            <m:d>
                                              <m:dPr>
                                                <m:begChr m:val="|"/>
                                                <m:endChr m:val=""/>
                                                <m:ctrlPr>
                                                  <a:rPr lang="es-ES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s-E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s-E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s-E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8</m:t>
                                            </m:r>
                                          </m:e>
                                          <m:e>
                                            <m:d>
                                              <m:dPr>
                                                <m:begChr m:val="|"/>
                                                <m:endChr m:val=""/>
                                                <m:ctrlPr>
                                                  <a:rPr lang="es-ES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s-E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s-E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s-E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10</m:t>
                                            </m:r>
                                          </m:e>
                                          <m:e>
                                            <m:d>
                                              <m:dPr>
                                                <m:begChr m:val="|"/>
                                                <m:endChr m:val=""/>
                                                <m:ctrlPr>
                                                  <a:rPr lang="es-ES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s-E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s-E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s-E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s-ES" dirty="0"/>
                    <a:t> </a:t>
                  </a:r>
                  <a14:m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s-PY" dirty="0"/>
                </a:p>
              </p:txBody>
            </p:sp>
          </mc:Choice>
          <mc:Fallback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1032C739-1A4B-644F-B120-909F98AFCC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90" y="795204"/>
                  <a:ext cx="2487091" cy="1112805"/>
                </a:xfrm>
                <a:prstGeom prst="rect">
                  <a:avLst/>
                </a:prstGeom>
                <a:blipFill>
                  <a:blip r:embed="rId2"/>
                  <a:stretch>
                    <a:fillRect t="-53933" b="-80899"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E7C861BC-E485-9C42-BBE1-8604CCF0AA82}"/>
                </a:ext>
              </a:extLst>
            </p:cNvPr>
            <p:cNvGrpSpPr/>
            <p:nvPr/>
          </p:nvGrpSpPr>
          <p:grpSpPr>
            <a:xfrm>
              <a:off x="2339752" y="882617"/>
              <a:ext cx="3232039" cy="987963"/>
              <a:chOff x="-61864" y="5048962"/>
              <a:chExt cx="3232039" cy="987963"/>
            </a:xfrm>
          </p:grpSpPr>
          <p:grpSp>
            <p:nvGrpSpPr>
              <p:cNvPr id="58" name="Grupo 57">
                <a:extLst>
                  <a:ext uri="{FF2B5EF4-FFF2-40B4-BE49-F238E27FC236}">
                    <a16:creationId xmlns:a16="http://schemas.microsoft.com/office/drawing/2014/main" id="{55547D2D-1A1B-0E42-82B3-3DB945DE6123}"/>
                  </a:ext>
                </a:extLst>
              </p:cNvPr>
              <p:cNvGrpSpPr/>
              <p:nvPr/>
            </p:nvGrpSpPr>
            <p:grpSpPr>
              <a:xfrm>
                <a:off x="-61864" y="5048962"/>
                <a:ext cx="3232039" cy="987963"/>
                <a:chOff x="6182947" y="3505832"/>
                <a:chExt cx="3232039" cy="987963"/>
              </a:xfrm>
            </p:grpSpPr>
            <p:grpSp>
              <p:nvGrpSpPr>
                <p:cNvPr id="59" name="Grupo 58">
                  <a:extLst>
                    <a:ext uri="{FF2B5EF4-FFF2-40B4-BE49-F238E27FC236}">
                      <a16:creationId xmlns:a16="http://schemas.microsoft.com/office/drawing/2014/main" id="{DD32F914-77B6-3443-AE88-1D30A2471659}"/>
                    </a:ext>
                  </a:extLst>
                </p:cNvPr>
                <p:cNvGrpSpPr/>
                <p:nvPr/>
              </p:nvGrpSpPr>
              <p:grpSpPr>
                <a:xfrm>
                  <a:off x="6182947" y="3505832"/>
                  <a:ext cx="3232039" cy="987963"/>
                  <a:chOff x="4015398" y="3689793"/>
                  <a:chExt cx="3232039" cy="987963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1" name="Rectángulo 60">
                        <a:extLst>
                          <a:ext uri="{FF2B5EF4-FFF2-40B4-BE49-F238E27FC236}">
                            <a16:creationId xmlns:a16="http://schemas.microsoft.com/office/drawing/2014/main" id="{8D120A8D-17AB-0B41-BDD8-A6E7644997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5398" y="3689793"/>
                        <a:ext cx="3232039" cy="987963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E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s-E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s-ES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s-E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  <m:e>
                                                    <m:d>
                                                      <m:dPr>
                                                        <m:begChr m:val="|"/>
                                                        <m:endChr m:val=""/>
                                                        <m:ctrlPr>
                                                          <a:rPr lang="es-ES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s-ES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s-ES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𝑏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s-ES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s-E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      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mr>
                                              </m:m>
                                            </m:e>
                                          </m:mr>
                                        </m:m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            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s-E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s-E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s-ES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s-E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e>
                                                  <m:e>
                                                    <m:d>
                                                      <m:dPr>
                                                        <m:begChr m:val="|"/>
                                                        <m:endChr m:val=""/>
                                                        <m:ctrlPr>
                                                          <a:rPr lang="es-ES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s-ES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s-ES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𝑏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s-ES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−2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s-ES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s-ES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𝑏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s-ES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s-E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      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mr>
                                              </m:m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s-E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a:rPr lang="es-E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s-ES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s-ES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0 </m:t>
                                                    </m:r>
                                                  </m:e>
                                                  <m:e>
                                                    <m:d>
                                                      <m:dPr>
                                                        <m:begChr m:val="|"/>
                                                        <m:endChr m:val=""/>
                                                        <m:ctrlPr>
                                                          <a:rPr lang="es-ES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s-ES" i="1" smtClean="0">
                                                                <a:solidFill>
                                                                  <a:srgbClr val="FF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s-ES" i="1">
                                                                <a:solidFill>
                                                                  <a:srgbClr val="FF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𝑏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s-ES" i="1">
                                                                <a:solidFill>
                                                                  <a:srgbClr val="FF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s-ES" i="1">
                                                            <a:solidFill>
                                                              <a:srgbClr val="FF0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s-ES" i="1">
                                                                <a:solidFill>
                                                                  <a:srgbClr val="FF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s-ES" i="1">
                                                                <a:solidFill>
                                                                  <a:srgbClr val="FF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𝑏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s-ES" i="1">
                                                                <a:solidFill>
                                                                  <a:srgbClr val="FF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s-ES" i="1" smtClean="0">
                                                                <a:solidFill>
                                                                  <a:srgbClr val="FF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s-ES" b="0" i="1" smtClean="0">
                                                                <a:solidFill>
                                                                  <a:srgbClr val="FF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s-ES" i="1">
                                                                <a:solidFill>
                                                                  <a:srgbClr val="FF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𝑏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s-ES" i="1">
                                                                <a:solidFill>
                                                                  <a:srgbClr val="FF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mr>
                                              </m:m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oMath>
                          </m:oMathPara>
                        </a14:m>
                        <a:endParaRPr lang="es-PY" dirty="0"/>
                      </a:p>
                    </p:txBody>
                  </p:sp>
                </mc:Choice>
                <mc:Fallback>
                  <p:sp>
                    <p:nvSpPr>
                      <p:cNvPr id="61" name="Rectángulo 60">
                        <a:extLst>
                          <a:ext uri="{FF2B5EF4-FFF2-40B4-BE49-F238E27FC236}">
                            <a16:creationId xmlns:a16="http://schemas.microsoft.com/office/drawing/2014/main" id="{8D120A8D-17AB-0B41-BDD8-A6E76449978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15398" y="3689793"/>
                        <a:ext cx="3232039" cy="987963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t="-43038" b="-9240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s-PY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2" name="Rectángulo 61">
                    <a:extLst>
                      <a:ext uri="{FF2B5EF4-FFF2-40B4-BE49-F238E27FC236}">
                        <a16:creationId xmlns:a16="http://schemas.microsoft.com/office/drawing/2014/main" id="{3A5DEE7D-13F7-2640-BB98-962E4A42ED78}"/>
                      </a:ext>
                    </a:extLst>
                  </p:cNvPr>
                  <p:cNvSpPr/>
                  <p:nvPr/>
                </p:nvSpPr>
                <p:spPr>
                  <a:xfrm>
                    <a:off x="4178886" y="3698407"/>
                    <a:ext cx="329594" cy="276651"/>
                  </a:xfrm>
                  <a:prstGeom prst="rect">
                    <a:avLst/>
                  </a:prstGeom>
                  <a:solidFill>
                    <a:schemeClr val="accent1">
                      <a:alpha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PY" dirty="0"/>
                  </a:p>
                </p:txBody>
              </p:sp>
            </p:grpSp>
            <p:sp>
              <p:nvSpPr>
                <p:cNvPr id="60" name="Rectángulo 59">
                  <a:extLst>
                    <a:ext uri="{FF2B5EF4-FFF2-40B4-BE49-F238E27FC236}">
                      <a16:creationId xmlns:a16="http://schemas.microsoft.com/office/drawing/2014/main" id="{C071BE13-BF20-3B46-8146-155BD3F63E11}"/>
                    </a:ext>
                  </a:extLst>
                </p:cNvPr>
                <p:cNvSpPr/>
                <p:nvPr/>
              </p:nvSpPr>
              <p:spPr>
                <a:xfrm>
                  <a:off x="7096516" y="3841158"/>
                  <a:ext cx="329594" cy="276651"/>
                </a:xfrm>
                <a:prstGeom prst="rect">
                  <a:avLst/>
                </a:prstGeom>
                <a:solidFill>
                  <a:schemeClr val="accent1"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PY" dirty="0"/>
                </a:p>
              </p:txBody>
            </p:sp>
          </p:grpSp>
          <p:sp>
            <p:nvSpPr>
              <p:cNvPr id="63" name="Rectángulo 62">
                <a:extLst>
                  <a:ext uri="{FF2B5EF4-FFF2-40B4-BE49-F238E27FC236}">
                    <a16:creationId xmlns:a16="http://schemas.microsoft.com/office/drawing/2014/main" id="{AEDD19B0-9431-CD47-9B0E-EAD2D1D3B3AF}"/>
                  </a:ext>
                </a:extLst>
              </p:cNvPr>
              <p:cNvSpPr/>
              <p:nvPr/>
            </p:nvSpPr>
            <p:spPr>
              <a:xfrm>
                <a:off x="1148064" y="5715864"/>
                <a:ext cx="1729008" cy="276651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Y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1FE8B5C9-423F-CF41-B277-0A9DB7C90EEA}"/>
              </a:ext>
            </a:extLst>
          </p:cNvPr>
          <p:cNvGrpSpPr/>
          <p:nvPr/>
        </p:nvGrpSpPr>
        <p:grpSpPr>
          <a:xfrm>
            <a:off x="626242" y="2356556"/>
            <a:ext cx="1614353" cy="419128"/>
            <a:chOff x="4537168" y="5308481"/>
            <a:chExt cx="1614353" cy="4191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Rectángulo 63">
                  <a:extLst>
                    <a:ext uri="{FF2B5EF4-FFF2-40B4-BE49-F238E27FC236}">
                      <a16:creationId xmlns:a16="http://schemas.microsoft.com/office/drawing/2014/main" id="{EC5AEA5A-F6DA-D149-B5A7-115A0D5823CC}"/>
                    </a:ext>
                  </a:extLst>
                </p:cNvPr>
                <p:cNvSpPr/>
                <p:nvPr/>
              </p:nvSpPr>
              <p:spPr>
                <a:xfrm>
                  <a:off x="4537168" y="5358277"/>
                  <a:ext cx="161435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s-PY" dirty="0"/>
                    <a:t>=0</a:t>
                  </a:r>
                </a:p>
              </p:txBody>
            </p:sp>
          </mc:Choice>
          <mc:Fallback>
            <p:sp>
              <p:nvSpPr>
                <p:cNvPr id="64" name="Rectángulo 63">
                  <a:extLst>
                    <a:ext uri="{FF2B5EF4-FFF2-40B4-BE49-F238E27FC236}">
                      <a16:creationId xmlns:a16="http://schemas.microsoft.com/office/drawing/2014/main" id="{EC5AEA5A-F6DA-D149-B5A7-115A0D5823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7168" y="5358277"/>
                  <a:ext cx="1614353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2344" b="-22581"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Rectángulo 65">
              <a:extLst>
                <a:ext uri="{FF2B5EF4-FFF2-40B4-BE49-F238E27FC236}">
                  <a16:creationId xmlns:a16="http://schemas.microsoft.com/office/drawing/2014/main" id="{4DBDF8D7-645E-2A49-89B0-16A73D48A2B2}"/>
                </a:ext>
              </a:extLst>
            </p:cNvPr>
            <p:cNvSpPr/>
            <p:nvPr/>
          </p:nvSpPr>
          <p:spPr>
            <a:xfrm>
              <a:off x="4537168" y="5308481"/>
              <a:ext cx="1614353" cy="419128"/>
            </a:xfrm>
            <a:prstGeom prst="rect">
              <a:avLst/>
            </a:prstGeom>
            <a:solidFill>
              <a:schemeClr val="lt1">
                <a:alpha val="36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PY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7C06673A-3845-B144-9FFD-58137635B020}"/>
              </a:ext>
            </a:extLst>
          </p:cNvPr>
          <p:cNvGrpSpPr/>
          <p:nvPr/>
        </p:nvGrpSpPr>
        <p:grpSpPr>
          <a:xfrm>
            <a:off x="6318139" y="127451"/>
            <a:ext cx="2134302" cy="568450"/>
            <a:chOff x="6318139" y="127451"/>
            <a:chExt cx="2134302" cy="5684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2EAC584A-0B08-2944-B3C8-92602CDD4E1F}"/>
                    </a:ext>
                  </a:extLst>
                </p:cNvPr>
                <p:cNvSpPr/>
                <p:nvPr/>
              </p:nvSpPr>
              <p:spPr>
                <a:xfrm>
                  <a:off x="6318139" y="127451"/>
                  <a:ext cx="213430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ES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s-ES" sz="28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s-PY" sz="28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a14:m>
                  <a:endParaRPr lang="es-PY" sz="2800" dirty="0"/>
                </a:p>
              </p:txBody>
            </p:sp>
          </mc:Choice>
          <mc:Fallback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2EAC584A-0B08-2944-B3C8-92602CDD4E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139" y="127451"/>
                  <a:ext cx="2134302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Rectángulo 67">
              <a:extLst>
                <a:ext uri="{FF2B5EF4-FFF2-40B4-BE49-F238E27FC236}">
                  <a16:creationId xmlns:a16="http://schemas.microsoft.com/office/drawing/2014/main" id="{77597119-4852-5242-985E-F1F691BE44B2}"/>
                </a:ext>
              </a:extLst>
            </p:cNvPr>
            <p:cNvSpPr/>
            <p:nvPr/>
          </p:nvSpPr>
          <p:spPr>
            <a:xfrm>
              <a:off x="6318139" y="171472"/>
              <a:ext cx="2058640" cy="524429"/>
            </a:xfrm>
            <a:prstGeom prst="rect">
              <a:avLst/>
            </a:prstGeom>
            <a:solidFill>
              <a:schemeClr val="lt1">
                <a:alpha val="36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PY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B86F81D-8EEF-A449-B684-C721BD5CAB04}"/>
                  </a:ext>
                </a:extLst>
              </p:cNvPr>
              <p:cNvSpPr txBox="1"/>
              <p:nvPr/>
            </p:nvSpPr>
            <p:spPr>
              <a:xfrm>
                <a:off x="2545008" y="2164846"/>
                <a:ext cx="1358257" cy="8074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s-PY" dirty="0"/>
                  <a:t>=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B86F81D-8EEF-A449-B684-C721BD5CA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08" y="2164846"/>
                <a:ext cx="1358257" cy="807401"/>
              </a:xfrm>
              <a:prstGeom prst="rect">
                <a:avLst/>
              </a:prstGeom>
              <a:blipFill>
                <a:blip r:embed="rId6"/>
                <a:stretch>
                  <a:fillRect l="-5556" b="-46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o 8">
            <a:extLst>
              <a:ext uri="{FF2B5EF4-FFF2-40B4-BE49-F238E27FC236}">
                <a16:creationId xmlns:a16="http://schemas.microsoft.com/office/drawing/2014/main" id="{0D33C34F-4608-1840-9818-E2510D045F93}"/>
              </a:ext>
            </a:extLst>
          </p:cNvPr>
          <p:cNvGrpSpPr/>
          <p:nvPr/>
        </p:nvGrpSpPr>
        <p:grpSpPr>
          <a:xfrm>
            <a:off x="592828" y="3078961"/>
            <a:ext cx="4372972" cy="910859"/>
            <a:chOff x="144833" y="3016935"/>
            <a:chExt cx="4372972" cy="91085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ángulo 70">
                  <a:extLst>
                    <a:ext uri="{FF2B5EF4-FFF2-40B4-BE49-F238E27FC236}">
                      <a16:creationId xmlns:a16="http://schemas.microsoft.com/office/drawing/2014/main" id="{1445C062-5324-BD41-B567-FCAE9B311A56}"/>
                    </a:ext>
                  </a:extLst>
                </p:cNvPr>
                <p:cNvSpPr/>
                <p:nvPr/>
              </p:nvSpPr>
              <p:spPr>
                <a:xfrm>
                  <a:off x="144833" y="3021088"/>
                  <a:ext cx="2482474" cy="902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2</m:t>
                                            </m:r>
                                          </m:e>
                                          <m:e>
                                            <m:d>
                                              <m:dPr>
                                                <m:begChr m:val="|"/>
                                                <m:endChr m:val=""/>
                                                <m:ctrlPr>
                                                  <a:rPr lang="es-ES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8</m:t>
                                            </m:r>
                                          </m:e>
                                          <m:e>
                                            <m:d>
                                              <m:dPr>
                                                <m:begChr m:val="|"/>
                                                <m:endChr m:val=""/>
                                                <m:ctrlPr>
                                                  <a:rPr lang="es-ES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10</m:t>
                                            </m:r>
                                          </m:e>
                                          <m:e>
                                            <m:d>
                                              <m:dPr>
                                                <m:begChr m:val="|"/>
                                                <m:endChr m:val=""/>
                                                <m:ctrlPr>
                                                  <a:rPr lang="es-ES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s-ES" dirty="0"/>
                    <a:t> </a:t>
                  </a:r>
                  <a14:m>
                    <m:oMath xmlns:m="http://schemas.openxmlformats.org/officeDocument/2006/math"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s-PY" dirty="0"/>
                </a:p>
              </p:txBody>
            </p:sp>
          </mc:Choice>
          <mc:Fallback>
            <p:sp>
              <p:nvSpPr>
                <p:cNvPr id="71" name="Rectángulo 70">
                  <a:extLst>
                    <a:ext uri="{FF2B5EF4-FFF2-40B4-BE49-F238E27FC236}">
                      <a16:creationId xmlns:a16="http://schemas.microsoft.com/office/drawing/2014/main" id="{1445C062-5324-BD41-B567-FCAE9B311A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33" y="3021088"/>
                  <a:ext cx="2482474" cy="902555"/>
                </a:xfrm>
                <a:prstGeom prst="rect">
                  <a:avLst/>
                </a:prstGeom>
                <a:blipFill>
                  <a:blip r:embed="rId7"/>
                  <a:stretch>
                    <a:fillRect t="-47222" b="-69444"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E91ECBEE-E315-244C-9D1D-5B6BCD1821FE}"/>
                </a:ext>
              </a:extLst>
            </p:cNvPr>
            <p:cNvGrpSpPr/>
            <p:nvPr/>
          </p:nvGrpSpPr>
          <p:grpSpPr>
            <a:xfrm>
              <a:off x="2408830" y="3016935"/>
              <a:ext cx="2108975" cy="910859"/>
              <a:chOff x="2668037" y="3212976"/>
              <a:chExt cx="2108975" cy="910859"/>
            </a:xfrm>
          </p:grpSpPr>
          <p:grpSp>
            <p:nvGrpSpPr>
              <p:cNvPr id="74" name="Grupo 73">
                <a:extLst>
                  <a:ext uri="{FF2B5EF4-FFF2-40B4-BE49-F238E27FC236}">
                    <a16:creationId xmlns:a16="http://schemas.microsoft.com/office/drawing/2014/main" id="{5AFD2A1E-7E3D-D04D-884D-554985AA1776}"/>
                  </a:ext>
                </a:extLst>
              </p:cNvPr>
              <p:cNvGrpSpPr/>
              <p:nvPr/>
            </p:nvGrpSpPr>
            <p:grpSpPr>
              <a:xfrm>
                <a:off x="2668037" y="3212976"/>
                <a:ext cx="2108975" cy="902555"/>
                <a:chOff x="6182947" y="3505832"/>
                <a:chExt cx="2108975" cy="902555"/>
              </a:xfrm>
            </p:grpSpPr>
            <p:grpSp>
              <p:nvGrpSpPr>
                <p:cNvPr id="76" name="Grupo 75">
                  <a:extLst>
                    <a:ext uri="{FF2B5EF4-FFF2-40B4-BE49-F238E27FC236}">
                      <a16:creationId xmlns:a16="http://schemas.microsoft.com/office/drawing/2014/main" id="{FB0E7FB9-8592-574C-82BD-FC5492261020}"/>
                    </a:ext>
                  </a:extLst>
                </p:cNvPr>
                <p:cNvGrpSpPr/>
                <p:nvPr/>
              </p:nvGrpSpPr>
              <p:grpSpPr>
                <a:xfrm>
                  <a:off x="6182947" y="3505832"/>
                  <a:ext cx="2108975" cy="902555"/>
                  <a:chOff x="4015398" y="3689793"/>
                  <a:chExt cx="2108975" cy="90255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78" name="Rectángulo 77">
                        <a:extLst>
                          <a:ext uri="{FF2B5EF4-FFF2-40B4-BE49-F238E27FC236}">
                            <a16:creationId xmlns:a16="http://schemas.microsoft.com/office/drawing/2014/main" id="{FB2D813A-ABC6-5944-BC4A-73D261BA62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5398" y="3689793"/>
                        <a:ext cx="2108975" cy="90255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s-ES" dirty="0"/>
                          <a:t> </a:t>
                        </a:r>
                        <a14:m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s-E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s-E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d>
                                                    <m:dPr>
                                                      <m:begChr m:val="|"/>
                                                      <m:endChr m:val=""/>
                                                      <m:ctrlPr>
                                                        <a:rPr lang="es-ES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s-ES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4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s-E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d>
                                                    <m:dPr>
                                                      <m:begChr m:val="|"/>
                                                      <m:endChr m:val=""/>
                                                      <m:ctrlPr>
                                                        <a:rPr lang="es-ES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b="0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0 </m:t>
                                                  </m:r>
                                                </m:e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"/>
                                                      <m:ctrlPr>
                                                        <a:rPr lang="es-ES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s-ES" i="1" smtClean="0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d>
                          </m:oMath>
                        </a14:m>
                        <a:endParaRPr lang="es-PY" dirty="0"/>
                      </a:p>
                    </p:txBody>
                  </p:sp>
                </mc:Choice>
                <mc:Fallback>
                  <p:sp>
                    <p:nvSpPr>
                      <p:cNvPr id="78" name="Rectángulo 77">
                        <a:extLst>
                          <a:ext uri="{FF2B5EF4-FFF2-40B4-BE49-F238E27FC236}">
                            <a16:creationId xmlns:a16="http://schemas.microsoft.com/office/drawing/2014/main" id="{FB2D813A-ABC6-5944-BC4A-73D261BA62D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15398" y="3689793"/>
                        <a:ext cx="2108975" cy="902555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t="-46575" b="-6849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s-PY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79" name="Rectángulo 78">
                    <a:extLst>
                      <a:ext uri="{FF2B5EF4-FFF2-40B4-BE49-F238E27FC236}">
                        <a16:creationId xmlns:a16="http://schemas.microsoft.com/office/drawing/2014/main" id="{6E3A31E3-2889-0849-9D51-1B98D968D545}"/>
                      </a:ext>
                    </a:extLst>
                  </p:cNvPr>
                  <p:cNvSpPr/>
                  <p:nvPr/>
                </p:nvSpPr>
                <p:spPr>
                  <a:xfrm>
                    <a:off x="4015398" y="3722817"/>
                    <a:ext cx="329594" cy="276651"/>
                  </a:xfrm>
                  <a:prstGeom prst="rect">
                    <a:avLst/>
                  </a:prstGeom>
                  <a:solidFill>
                    <a:schemeClr val="accent1">
                      <a:alpha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PY" dirty="0"/>
                  </a:p>
                </p:txBody>
              </p:sp>
            </p:grpSp>
            <p:sp>
              <p:nvSpPr>
                <p:cNvPr id="77" name="Rectángulo 76">
                  <a:extLst>
                    <a:ext uri="{FF2B5EF4-FFF2-40B4-BE49-F238E27FC236}">
                      <a16:creationId xmlns:a16="http://schemas.microsoft.com/office/drawing/2014/main" id="{3F2BC5B8-126E-EC4A-AF85-507E5F8B747E}"/>
                    </a:ext>
                  </a:extLst>
                </p:cNvPr>
                <p:cNvSpPr/>
                <p:nvPr/>
              </p:nvSpPr>
              <p:spPr>
                <a:xfrm>
                  <a:off x="7064590" y="3765221"/>
                  <a:ext cx="329594" cy="276651"/>
                </a:xfrm>
                <a:prstGeom prst="rect">
                  <a:avLst/>
                </a:prstGeom>
                <a:solidFill>
                  <a:schemeClr val="accent1"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PY" dirty="0"/>
                </a:p>
              </p:txBody>
            </p:sp>
          </p:grpSp>
          <p:sp>
            <p:nvSpPr>
              <p:cNvPr id="75" name="Rectángulo 74">
                <a:extLst>
                  <a:ext uri="{FF2B5EF4-FFF2-40B4-BE49-F238E27FC236}">
                    <a16:creationId xmlns:a16="http://schemas.microsoft.com/office/drawing/2014/main" id="{296CA38D-4014-5D4B-93A4-049BCEC7BCAB}"/>
                  </a:ext>
                </a:extLst>
              </p:cNvPr>
              <p:cNvSpPr/>
              <p:nvPr/>
            </p:nvSpPr>
            <p:spPr>
              <a:xfrm>
                <a:off x="3881627" y="3795599"/>
                <a:ext cx="722675" cy="328236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Y" dirty="0">
                  <a:solidFill>
                    <a:srgbClr val="FFFF00"/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079CE44-9CA9-414C-B8D8-BAD5D73DD192}"/>
                  </a:ext>
                </a:extLst>
              </p:cNvPr>
              <p:cNvSpPr txBox="1"/>
              <p:nvPr/>
            </p:nvSpPr>
            <p:spPr>
              <a:xfrm>
                <a:off x="5243829" y="2356556"/>
                <a:ext cx="3321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PY" dirty="0"/>
                  <a:t> is solvable whe b is in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079CE44-9CA9-414C-B8D8-BAD5D73DD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829" y="2356556"/>
                <a:ext cx="3321807" cy="369332"/>
              </a:xfrm>
              <a:prstGeom prst="rect">
                <a:avLst/>
              </a:prstGeom>
              <a:blipFill>
                <a:blip r:embed="rId9"/>
                <a:stretch>
                  <a:fillRect t="-3333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C406554-E7F6-B441-8820-FF491A91B705}"/>
                  </a:ext>
                </a:extLst>
              </p:cNvPr>
              <p:cNvSpPr txBox="1"/>
              <p:nvPr/>
            </p:nvSpPr>
            <p:spPr>
              <a:xfrm>
                <a:off x="581839" y="5715523"/>
                <a:ext cx="43736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Y" dirty="0"/>
                  <a:t>If a combination of rows of A gives zero row,</a:t>
                </a:r>
              </a:p>
              <a:p>
                <a:r>
                  <a:rPr lang="es-PY" dirty="0"/>
                  <a:t>The same combination of entries of </a:t>
                </a:r>
                <a14:m>
                  <m:oMath xmlns:m="http://schemas.openxmlformats.org/officeDocument/2006/math">
                    <m:r>
                      <a:rPr lang="es-PY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PY" dirty="0"/>
                  <a:t> must give </a:t>
                </a:r>
                <a14:m>
                  <m:oMath xmlns:m="http://schemas.openxmlformats.org/officeDocument/2006/math">
                    <m:r>
                      <a:rPr lang="es-PY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s-PY" dirty="0"/>
                  <a:t>.</a:t>
                </a:r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C406554-E7F6-B441-8820-FF491A91B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39" y="5715523"/>
                <a:ext cx="4373698" cy="646331"/>
              </a:xfrm>
              <a:prstGeom prst="rect">
                <a:avLst/>
              </a:prstGeom>
              <a:blipFill>
                <a:blip r:embed="rId10"/>
                <a:stretch>
                  <a:fillRect l="-1159" t="-3846" r="-580" b="-11538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4C180787-F3BF-E645-8810-4C8F645BE472}"/>
                  </a:ext>
                </a:extLst>
              </p:cNvPr>
              <p:cNvSpPr txBox="1"/>
              <p:nvPr/>
            </p:nvSpPr>
            <p:spPr>
              <a:xfrm>
                <a:off x="530275" y="4389019"/>
                <a:ext cx="433875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PY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s-E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s-ES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PY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s-PY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s-ES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s-E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  <m:r>
                                                      <a:rPr lang="es-ES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s-ES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</m:e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3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s-PY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  <m: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4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  <m:e>
                                                      <m: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=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PY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/>
                                        <m:e/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    </m:t>
                                          </m:r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s-PY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s-E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s-E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  <m:r>
                                                      <a:rPr lang="es-ES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s-ES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</m:e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3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s-PY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s-ES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4</m:t>
                                                          </m:r>
                                                          <m: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4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  <m:e>
                                                      <m: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=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4C180787-F3BF-E645-8810-4C8F645BE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75" y="4389019"/>
                <a:ext cx="4338752" cy="617861"/>
              </a:xfrm>
              <a:prstGeom prst="rect">
                <a:avLst/>
              </a:prstGeom>
              <a:blipFill>
                <a:blip r:embed="rId11"/>
                <a:stretch>
                  <a:fillRect l="-24561" t="-228571" b="-328571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tángulo 80">
                <a:extLst>
                  <a:ext uri="{FF2B5EF4-FFF2-40B4-BE49-F238E27FC236}">
                    <a16:creationId xmlns:a16="http://schemas.microsoft.com/office/drawing/2014/main" id="{8EC90BE3-32B1-9245-BCA5-E807C5E781C6}"/>
                  </a:ext>
                </a:extLst>
              </p:cNvPr>
              <p:cNvSpPr/>
              <p:nvPr/>
            </p:nvSpPr>
            <p:spPr>
              <a:xfrm>
                <a:off x="6327037" y="2904807"/>
                <a:ext cx="2046009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Y" dirty="0">
                    <a:latin typeface="Cambria Math" panose="02040503050406030204" pitchFamily="18" charset="0"/>
                  </a:rPr>
                  <a:t>Pivot Variables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81" name="Rectángulo 80">
                <a:extLst>
                  <a:ext uri="{FF2B5EF4-FFF2-40B4-BE49-F238E27FC236}">
                    <a16:creationId xmlns:a16="http://schemas.microsoft.com/office/drawing/2014/main" id="{8EC90BE3-32B1-9245-BCA5-E807C5E78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037" y="2904807"/>
                <a:ext cx="2046009" cy="710194"/>
              </a:xfrm>
              <a:prstGeom prst="rect">
                <a:avLst/>
              </a:prstGeom>
              <a:blipFill>
                <a:blip r:embed="rId12"/>
                <a:stretch>
                  <a:fillRect l="-2469" t="-189474" r="-35185" b="-275439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ángulo 81">
                <a:extLst>
                  <a:ext uri="{FF2B5EF4-FFF2-40B4-BE49-F238E27FC236}">
                    <a16:creationId xmlns:a16="http://schemas.microsoft.com/office/drawing/2014/main" id="{BF4D7926-E975-9443-9F7A-0649B5C71E42}"/>
                  </a:ext>
                </a:extLst>
              </p:cNvPr>
              <p:cNvSpPr/>
              <p:nvPr/>
            </p:nvSpPr>
            <p:spPr>
              <a:xfrm>
                <a:off x="6430591" y="3648219"/>
                <a:ext cx="1950021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Y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ree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Variables</m:t>
                    </m:r>
                    <m:d>
                      <m:dPr>
                        <m:begChr m:val="{"/>
                        <m:endChr m:val=""/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82" name="Rectángulo 81">
                <a:extLst>
                  <a:ext uri="{FF2B5EF4-FFF2-40B4-BE49-F238E27FC236}">
                    <a16:creationId xmlns:a16="http://schemas.microsoft.com/office/drawing/2014/main" id="{BF4D7926-E975-9443-9F7A-0649B5C71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591" y="3648219"/>
                <a:ext cx="1950021" cy="710194"/>
              </a:xfrm>
              <a:prstGeom prst="rect">
                <a:avLst/>
              </a:prstGeom>
              <a:blipFill>
                <a:blip r:embed="rId13"/>
                <a:stretch>
                  <a:fillRect l="-1935" t="-189474" r="-36129" b="-27719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777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ángulo 79">
            <a:extLst>
              <a:ext uri="{FF2B5EF4-FFF2-40B4-BE49-F238E27FC236}">
                <a16:creationId xmlns:a16="http://schemas.microsoft.com/office/drawing/2014/main" id="{63DA83D9-4B99-5A40-9112-39E7D60C572E}"/>
              </a:ext>
            </a:extLst>
          </p:cNvPr>
          <p:cNvSpPr/>
          <p:nvPr/>
        </p:nvSpPr>
        <p:spPr>
          <a:xfrm>
            <a:off x="421612" y="4803237"/>
            <a:ext cx="5158500" cy="1932779"/>
          </a:xfrm>
          <a:prstGeom prst="rect">
            <a:avLst/>
          </a:prstGeom>
          <a:solidFill>
            <a:schemeClr val="lt1">
              <a:alpha val="36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Y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1 Título">
                <a:extLst>
                  <a:ext uri="{FF2B5EF4-FFF2-40B4-BE49-F238E27FC236}">
                    <a16:creationId xmlns:a16="http://schemas.microsoft.com/office/drawing/2014/main" id="{1D9AF027-92BB-E94E-BC61-617914C3C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699" y="121984"/>
                <a:ext cx="7191760" cy="1084982"/>
              </a:xfrm>
              <a:prstGeom prst="rect">
                <a:avLst/>
              </a:prstGeom>
            </p:spPr>
            <p:txBody>
              <a:bodyPr>
                <a:normAutofit fontScale="97500"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40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PY" sz="3600" dirty="0"/>
                  <a:t>Complete solutions of </a:t>
                </a:r>
                <a14:m>
                  <m:oMath xmlns:m="http://schemas.openxmlformats.org/officeDocument/2006/math">
                    <m:r>
                      <a:rPr lang="es-ES" sz="3600" i="1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s-E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3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PY" sz="3600" dirty="0"/>
                  <a:t>  </a:t>
                </a:r>
                <a:endParaRPr lang="es-ES" sz="3600" dirty="0"/>
              </a:p>
            </p:txBody>
          </p:sp>
        </mc:Choice>
        <mc:Fallback>
          <p:sp>
            <p:nvSpPr>
              <p:cNvPr id="20" name="1 Título">
                <a:extLst>
                  <a:ext uri="{FF2B5EF4-FFF2-40B4-BE49-F238E27FC236}">
                    <a16:creationId xmlns:a16="http://schemas.microsoft.com/office/drawing/2014/main" id="{1D9AF027-92BB-E94E-BC61-617914C3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99" y="121984"/>
                <a:ext cx="7191760" cy="1084982"/>
              </a:xfrm>
              <a:prstGeom prst="rect">
                <a:avLst/>
              </a:prstGeom>
              <a:blipFill>
                <a:blip r:embed="rId2"/>
                <a:stretch>
                  <a:fillRect l="-2293" t="-814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upo 7">
            <a:extLst>
              <a:ext uri="{FF2B5EF4-FFF2-40B4-BE49-F238E27FC236}">
                <a16:creationId xmlns:a16="http://schemas.microsoft.com/office/drawing/2014/main" id="{CAE7F783-2A97-0F4A-8475-B614A1E0EACF}"/>
              </a:ext>
            </a:extLst>
          </p:cNvPr>
          <p:cNvGrpSpPr/>
          <p:nvPr/>
        </p:nvGrpSpPr>
        <p:grpSpPr>
          <a:xfrm>
            <a:off x="6318139" y="121984"/>
            <a:ext cx="2134302" cy="528687"/>
            <a:chOff x="6318139" y="121984"/>
            <a:chExt cx="2134302" cy="52868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2EAC584A-0B08-2944-B3C8-92602CDD4E1F}"/>
                    </a:ext>
                  </a:extLst>
                </p:cNvPr>
                <p:cNvSpPr/>
                <p:nvPr/>
              </p:nvSpPr>
              <p:spPr>
                <a:xfrm>
                  <a:off x="6318139" y="127451"/>
                  <a:ext cx="213430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ES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s-ES" sz="28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s-PY" sz="28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a14:m>
                  <a:endParaRPr lang="es-PY" sz="2800" dirty="0"/>
                </a:p>
              </p:txBody>
            </p:sp>
          </mc:Choice>
          <mc:Fallback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2EAC584A-0B08-2944-B3C8-92602CDD4E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139" y="127451"/>
                  <a:ext cx="2134302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Rectángulo 67">
              <a:extLst>
                <a:ext uri="{FF2B5EF4-FFF2-40B4-BE49-F238E27FC236}">
                  <a16:creationId xmlns:a16="http://schemas.microsoft.com/office/drawing/2014/main" id="{77597119-4852-5242-985E-F1F691BE44B2}"/>
                </a:ext>
              </a:extLst>
            </p:cNvPr>
            <p:cNvSpPr/>
            <p:nvPr/>
          </p:nvSpPr>
          <p:spPr>
            <a:xfrm>
              <a:off x="6318139" y="121984"/>
              <a:ext cx="2058640" cy="524429"/>
            </a:xfrm>
            <a:prstGeom prst="rect">
              <a:avLst/>
            </a:prstGeom>
            <a:solidFill>
              <a:schemeClr val="lt1">
                <a:alpha val="36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PY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0A71F35A-3E79-AF4F-BC56-F67BF836CFE2}"/>
                  </a:ext>
                </a:extLst>
              </p:cNvPr>
              <p:cNvSpPr txBox="1"/>
              <p:nvPr/>
            </p:nvSpPr>
            <p:spPr>
              <a:xfrm>
                <a:off x="741201" y="2878847"/>
                <a:ext cx="433875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PY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s-E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s-ES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PY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s-PY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s-ES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s-E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  <m:r>
                                                      <a:rPr lang="es-ES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s-ES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</m:e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3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s-PY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  <m: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4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  <m:e>
                                                      <m: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=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PY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/>
                                        <m:e/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    </m:t>
                                          </m:r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s-PY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s-E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s-E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  <m:r>
                                                      <a:rPr lang="es-ES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s-ES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</m:e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3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s-PY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s-ES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4</m:t>
                                                          </m:r>
                                                          <m: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4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  <m:e>
                                                      <m: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=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0A71F35A-3E79-AF4F-BC56-F67BF836C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1" y="2878847"/>
                <a:ext cx="4338752" cy="617861"/>
              </a:xfrm>
              <a:prstGeom prst="rect">
                <a:avLst/>
              </a:prstGeom>
              <a:blipFill>
                <a:blip r:embed="rId4"/>
                <a:stretch>
                  <a:fillRect l="-24198" t="-228571" b="-328571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F0EB1D28-6DA4-CF42-B710-8EDB0C5CACB1}"/>
                  </a:ext>
                </a:extLst>
              </p:cNvPr>
              <p:cNvSpPr txBox="1"/>
              <p:nvPr/>
            </p:nvSpPr>
            <p:spPr>
              <a:xfrm>
                <a:off x="701543" y="2113182"/>
                <a:ext cx="4503797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PY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s-E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s-ES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PY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s-PY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s-ES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s-E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  <m:r>
                                                      <a:rPr lang="es-ES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s-ES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</m:e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3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s-PY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  <m: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4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  <m:e>
                                                      <m: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=</m:t>
                                                      </m:r>
                                                    </m:e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s-PY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s-ES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𝑐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s-ES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PY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/>
                                        <m:e/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    </m:t>
                                          </m:r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s-PY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s-E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s-E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  <m:r>
                                                      <a:rPr lang="es-ES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s-ES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</m:e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3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s-PY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s-ES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4</m:t>
                                                          </m:r>
                                                          <m: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s-E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4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  <m:e>
                                                      <m: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=</m:t>
                                                      </m:r>
                                                    </m:e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s-PY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s-ES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𝑐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s-ES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F0EB1D28-6DA4-CF42-B710-8EDB0C5CA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43" y="2113182"/>
                <a:ext cx="4503797" cy="617861"/>
              </a:xfrm>
              <a:prstGeom prst="rect">
                <a:avLst/>
              </a:prstGeom>
              <a:blipFill>
                <a:blip r:embed="rId5"/>
                <a:stretch>
                  <a:fillRect l="-22472" t="-222000" b="-3220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96216CD3-450C-DD40-8A40-AB304B267F49}"/>
                  </a:ext>
                </a:extLst>
              </p:cNvPr>
              <p:cNvSpPr txBox="1"/>
              <p:nvPr/>
            </p:nvSpPr>
            <p:spPr>
              <a:xfrm>
                <a:off x="6431667" y="2018411"/>
                <a:ext cx="1358257" cy="8074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s-PY" dirty="0"/>
                  <a:t>=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96216CD3-450C-DD40-8A40-AB304B267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667" y="2018411"/>
                <a:ext cx="1358257" cy="807401"/>
              </a:xfrm>
              <a:prstGeom prst="rect">
                <a:avLst/>
              </a:prstGeom>
              <a:blipFill>
                <a:blip r:embed="rId6"/>
                <a:stretch>
                  <a:fillRect l="-5556" t="-1538" b="-46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o 9">
            <a:extLst>
              <a:ext uri="{FF2B5EF4-FFF2-40B4-BE49-F238E27FC236}">
                <a16:creationId xmlns:a16="http://schemas.microsoft.com/office/drawing/2014/main" id="{6C5FFBDF-18CF-FF46-9B65-1D581CC959D5}"/>
              </a:ext>
            </a:extLst>
          </p:cNvPr>
          <p:cNvGrpSpPr/>
          <p:nvPr/>
        </p:nvGrpSpPr>
        <p:grpSpPr>
          <a:xfrm>
            <a:off x="256092" y="871345"/>
            <a:ext cx="1860034" cy="3951723"/>
            <a:chOff x="565434" y="872319"/>
            <a:chExt cx="1860034" cy="39517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8CF7B9AF-9EB6-8A47-A4C4-5B522FC6CFB5}"/>
                    </a:ext>
                  </a:extLst>
                </p:cNvPr>
                <p:cNvSpPr txBox="1"/>
                <p:nvPr/>
              </p:nvSpPr>
              <p:spPr>
                <a:xfrm>
                  <a:off x="565434" y="911368"/>
                  <a:ext cx="470577" cy="39126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s-PY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s-PY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PY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PY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PY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</m:mr>
                                              <m:mr>
                                                <m:e/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PY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/>
                                                    </m:mr>
                                                    <m:mr>
                                                      <m:e/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PY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/>
                                                          </m:mr>
                                                          <m:mr>
                                                            <m:e/>
                                                          </m:mr>
                                                          <m:mr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1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s-PY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/>
                                                                </m:mr>
                                                                <m:mr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1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s-PY" i="1" smtClean="0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/>
                                                                      </m:mr>
                                                                      <m:mr>
                                                                        <m:e/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s-PY" dirty="0"/>
                </a:p>
              </p:txBody>
            </p:sp>
          </mc:Choice>
          <mc:Fallback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8CF7B9AF-9EB6-8A47-A4C4-5B522FC6C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434" y="911368"/>
                  <a:ext cx="470577" cy="3912674"/>
                </a:xfrm>
                <a:prstGeom prst="rect">
                  <a:avLst/>
                </a:prstGeom>
                <a:blipFill>
                  <a:blip r:embed="rId7"/>
                  <a:stretch>
                    <a:fillRect r="-2632"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ángulo 5">
                  <a:extLst>
                    <a:ext uri="{FF2B5EF4-FFF2-40B4-BE49-F238E27FC236}">
                      <a16:creationId xmlns:a16="http://schemas.microsoft.com/office/drawing/2014/main" id="{7BB8B925-A812-244D-9089-92622A9E6F77}"/>
                    </a:ext>
                  </a:extLst>
                </p:cNvPr>
                <p:cNvSpPr/>
                <p:nvPr/>
              </p:nvSpPr>
              <p:spPr>
                <a:xfrm>
                  <a:off x="1027634" y="4454710"/>
                  <a:ext cx="132863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𝑈𝐿𝐿𝑆𝑃𝐴𝐶𝐸</m:t>
                            </m:r>
                          </m:sub>
                        </m:sSub>
                      </m:oMath>
                    </m:oMathPara>
                  </a14:m>
                  <a:endParaRPr lang="es-PY" dirty="0"/>
                </a:p>
              </p:txBody>
            </p:sp>
          </mc:Choice>
          <mc:Fallback>
            <p:sp>
              <p:nvSpPr>
                <p:cNvPr id="6" name="Rectángulo 5">
                  <a:extLst>
                    <a:ext uri="{FF2B5EF4-FFF2-40B4-BE49-F238E27FC236}">
                      <a16:creationId xmlns:a16="http://schemas.microsoft.com/office/drawing/2014/main" id="{7BB8B925-A812-244D-9089-92622A9E6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634" y="4454710"/>
                  <a:ext cx="132863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ángulo 8">
                  <a:extLst>
                    <a:ext uri="{FF2B5EF4-FFF2-40B4-BE49-F238E27FC236}">
                      <a16:creationId xmlns:a16="http://schemas.microsoft.com/office/drawing/2014/main" id="{84BE8970-2EAE-E945-8705-20EFB1C9C1F1}"/>
                    </a:ext>
                  </a:extLst>
                </p:cNvPr>
                <p:cNvSpPr/>
                <p:nvPr/>
              </p:nvSpPr>
              <p:spPr>
                <a:xfrm>
                  <a:off x="1013350" y="872319"/>
                  <a:ext cx="14121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𝐴𝑅𝑇𝐼𝐶𝑈𝐿𝐴𝑅</m:t>
                            </m:r>
                          </m:sub>
                        </m:sSub>
                      </m:oMath>
                    </m:oMathPara>
                  </a14:m>
                  <a:endParaRPr lang="es-PY" dirty="0"/>
                </a:p>
              </p:txBody>
            </p:sp>
          </mc:Choice>
          <mc:Fallback>
            <p:sp>
              <p:nvSpPr>
                <p:cNvPr id="9" name="Rectángulo 8">
                  <a:extLst>
                    <a:ext uri="{FF2B5EF4-FFF2-40B4-BE49-F238E27FC236}">
                      <a16:creationId xmlns:a16="http://schemas.microsoft.com/office/drawing/2014/main" id="{84BE8970-2EAE-E945-8705-20EFB1C9C1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350" y="872319"/>
                  <a:ext cx="141211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214823-FBA8-BC45-B3CE-B7E07BF8397D}"/>
              </a:ext>
            </a:extLst>
          </p:cNvPr>
          <p:cNvSpPr txBox="1"/>
          <p:nvPr/>
        </p:nvSpPr>
        <p:spPr>
          <a:xfrm>
            <a:off x="726669" y="1145485"/>
            <a:ext cx="247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Set all free variables to zero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E3776A8A-6A82-4B4A-AD70-8F4742DEBD73}"/>
                  </a:ext>
                </a:extLst>
              </p:cNvPr>
              <p:cNvSpPr/>
              <p:nvPr/>
            </p:nvSpPr>
            <p:spPr>
              <a:xfrm>
                <a:off x="3025904" y="962203"/>
                <a:ext cx="1009059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PY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E3776A8A-6A82-4B4A-AD70-8F4742DEB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904" y="962203"/>
                <a:ext cx="1009059" cy="710194"/>
              </a:xfrm>
              <a:prstGeom prst="rect">
                <a:avLst/>
              </a:prstGeom>
              <a:blipFill>
                <a:blip r:embed="rId10"/>
                <a:stretch>
                  <a:fillRect l="-101235" t="-187719" r="-27160" b="-275439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6C23FCAD-179F-BB42-B124-C5E75682C711}"/>
                  </a:ext>
                </a:extLst>
              </p:cNvPr>
              <p:cNvSpPr txBox="1"/>
              <p:nvPr/>
            </p:nvSpPr>
            <p:spPr>
              <a:xfrm>
                <a:off x="741201" y="1692797"/>
                <a:ext cx="29295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Y" dirty="0"/>
                  <a:t>Solve </a:t>
                </a:r>
                <a14:m>
                  <m:oMath xmlns:m="http://schemas.openxmlformats.org/officeDocument/2006/math">
                    <m:r>
                      <a:rPr lang="es-PY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s-PY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Y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Y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Y" dirty="0"/>
                  <a:t>for pivot variables</a:t>
                </a:r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6C23FCAD-179F-BB42-B124-C5E75682C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1" y="1692797"/>
                <a:ext cx="2929520" cy="369332"/>
              </a:xfrm>
              <a:prstGeom prst="rect">
                <a:avLst/>
              </a:prstGeom>
              <a:blipFill>
                <a:blip r:embed="rId11"/>
                <a:stretch>
                  <a:fillRect l="-1293" r="-431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ángulo 56">
                <a:extLst>
                  <a:ext uri="{FF2B5EF4-FFF2-40B4-BE49-F238E27FC236}">
                    <a16:creationId xmlns:a16="http://schemas.microsoft.com/office/drawing/2014/main" id="{97071BEF-911C-464B-9A26-F4ABED740FF9}"/>
                  </a:ext>
                </a:extLst>
              </p:cNvPr>
              <p:cNvSpPr/>
              <p:nvPr/>
            </p:nvSpPr>
            <p:spPr>
              <a:xfrm>
                <a:off x="3705781" y="1496445"/>
                <a:ext cx="2046009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Y" dirty="0">
                    <a:latin typeface="Cambria Math" panose="02040503050406030204" pitchFamily="18" charset="0"/>
                  </a:rPr>
                  <a:t>Pivot Variables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57" name="Rectángulo 56">
                <a:extLst>
                  <a:ext uri="{FF2B5EF4-FFF2-40B4-BE49-F238E27FC236}">
                    <a16:creationId xmlns:a16="http://schemas.microsoft.com/office/drawing/2014/main" id="{97071BEF-911C-464B-9A26-F4ABED740F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781" y="1496445"/>
                <a:ext cx="2046009" cy="710194"/>
              </a:xfrm>
              <a:prstGeom prst="rect">
                <a:avLst/>
              </a:prstGeom>
              <a:blipFill>
                <a:blip r:embed="rId12"/>
                <a:stretch>
                  <a:fillRect l="-2469" t="-189474" r="-34568" b="-275439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0D5A202-C658-FD4C-A14E-668A67126E00}"/>
                  </a:ext>
                </a:extLst>
              </p:cNvPr>
              <p:cNvSpPr txBox="1"/>
              <p:nvPr/>
            </p:nvSpPr>
            <p:spPr>
              <a:xfrm>
                <a:off x="824009" y="3600506"/>
                <a:ext cx="2227405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PY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PY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s-E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</m:e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PY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s-E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</m:e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0D5A202-C658-FD4C-A14E-668A67126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09" y="3600506"/>
                <a:ext cx="2227405" cy="617861"/>
              </a:xfrm>
              <a:prstGeom prst="rect">
                <a:avLst/>
              </a:prstGeom>
              <a:blipFill>
                <a:blip r:embed="rId13"/>
                <a:stretch>
                  <a:fillRect l="-48864" t="-228571" r="-568" b="-328571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2DB7997C-3C0B-CA4E-8897-430C88CADD37}"/>
                  </a:ext>
                </a:extLst>
              </p:cNvPr>
              <p:cNvSpPr txBox="1"/>
              <p:nvPr/>
            </p:nvSpPr>
            <p:spPr>
              <a:xfrm>
                <a:off x="3894800" y="3652306"/>
                <a:ext cx="1352743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PY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s-ES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</m:e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s-E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</m: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s-PY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s-E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2DB7997C-3C0B-CA4E-8897-430C88CAD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800" y="3652306"/>
                <a:ext cx="1352743" cy="719428"/>
              </a:xfrm>
              <a:prstGeom prst="rect">
                <a:avLst/>
              </a:prstGeom>
              <a:blipFill>
                <a:blip r:embed="rId14"/>
                <a:stretch>
                  <a:fillRect l="-96262" t="-232143" r="-17757" b="-330357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E41B9092-ABBC-D340-92C9-7F30F4F0290F}"/>
                  </a:ext>
                </a:extLst>
              </p:cNvPr>
              <p:cNvSpPr txBox="1"/>
              <p:nvPr/>
            </p:nvSpPr>
            <p:spPr>
              <a:xfrm>
                <a:off x="949847" y="5637701"/>
                <a:ext cx="4007187" cy="961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s-E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Y" dirty="0"/>
                  <a:t>+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s-E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s-PY" dirty="0"/>
                  <a:t>=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s-PY" dirty="0"/>
                  <a:t>+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E41B9092-ABBC-D340-92C9-7F30F4F0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47" y="5637701"/>
                <a:ext cx="4007187" cy="961866"/>
              </a:xfrm>
              <a:prstGeom prst="rect">
                <a:avLst/>
              </a:prstGeom>
              <a:blipFill>
                <a:blip r:embed="rId15"/>
                <a:stretch>
                  <a:fillRect l="-1899" t="-1316" b="-6579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upo 74">
            <a:extLst>
              <a:ext uri="{FF2B5EF4-FFF2-40B4-BE49-F238E27FC236}">
                <a16:creationId xmlns:a16="http://schemas.microsoft.com/office/drawing/2014/main" id="{0E37B34F-BD92-D340-86FB-30574342E194}"/>
              </a:ext>
            </a:extLst>
          </p:cNvPr>
          <p:cNvGrpSpPr/>
          <p:nvPr/>
        </p:nvGrpSpPr>
        <p:grpSpPr>
          <a:xfrm>
            <a:off x="468081" y="4890125"/>
            <a:ext cx="2485360" cy="928022"/>
            <a:chOff x="133128" y="1517996"/>
            <a:chExt cx="2485360" cy="92802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ángulo 75">
                  <a:extLst>
                    <a:ext uri="{FF2B5EF4-FFF2-40B4-BE49-F238E27FC236}">
                      <a16:creationId xmlns:a16="http://schemas.microsoft.com/office/drawing/2014/main" id="{8D9A0FAC-5F05-F444-B6D8-EBFAF50969E9}"/>
                    </a:ext>
                  </a:extLst>
                </p:cNvPr>
                <p:cNvSpPr/>
                <p:nvPr/>
              </p:nvSpPr>
              <p:spPr>
                <a:xfrm>
                  <a:off x="133128" y="1527625"/>
                  <a:ext cx="2485360" cy="9183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s-E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E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E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s-ES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s-PY" sz="2000" dirty="0"/>
                </a:p>
              </p:txBody>
            </p:sp>
          </mc:Choice>
          <mc:Fallback>
            <p:sp>
              <p:nvSpPr>
                <p:cNvPr id="76" name="Rectángulo 75">
                  <a:extLst>
                    <a:ext uri="{FF2B5EF4-FFF2-40B4-BE49-F238E27FC236}">
                      <a16:creationId xmlns:a16="http://schemas.microsoft.com/office/drawing/2014/main" id="{8D9A0FAC-5F05-F444-B6D8-EBFAF50969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128" y="1527625"/>
                  <a:ext cx="2485360" cy="918393"/>
                </a:xfrm>
                <a:prstGeom prst="rect">
                  <a:avLst/>
                </a:prstGeom>
                <a:blipFill>
                  <a:blip r:embed="rId16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Rectángulo 76">
              <a:extLst>
                <a:ext uri="{FF2B5EF4-FFF2-40B4-BE49-F238E27FC236}">
                  <a16:creationId xmlns:a16="http://schemas.microsoft.com/office/drawing/2014/main" id="{A7424D7E-9219-5B47-B5BE-9B2922654BF0}"/>
                </a:ext>
              </a:extLst>
            </p:cNvPr>
            <p:cNvSpPr/>
            <p:nvPr/>
          </p:nvSpPr>
          <p:spPr>
            <a:xfrm>
              <a:off x="755939" y="1517996"/>
              <a:ext cx="360040" cy="66250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Y"/>
            </a:p>
          </p:txBody>
        </p:sp>
        <p:sp>
          <p:nvSpPr>
            <p:cNvPr id="78" name="Rectángulo 77">
              <a:extLst>
                <a:ext uri="{FF2B5EF4-FFF2-40B4-BE49-F238E27FC236}">
                  <a16:creationId xmlns:a16="http://schemas.microsoft.com/office/drawing/2014/main" id="{7154F634-68B4-F644-95F3-75710857F9B6}"/>
                </a:ext>
              </a:extLst>
            </p:cNvPr>
            <p:cNvSpPr/>
            <p:nvPr/>
          </p:nvSpPr>
          <p:spPr>
            <a:xfrm>
              <a:off x="1558770" y="1578741"/>
              <a:ext cx="360040" cy="5963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Y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ctángulo 78">
                <a:extLst>
                  <a:ext uri="{FF2B5EF4-FFF2-40B4-BE49-F238E27FC236}">
                    <a16:creationId xmlns:a16="http://schemas.microsoft.com/office/drawing/2014/main" id="{B430054B-EB7B-FB4C-9450-C5949C40B8A1}"/>
                  </a:ext>
                </a:extLst>
              </p:cNvPr>
              <p:cNvSpPr/>
              <p:nvPr/>
            </p:nvSpPr>
            <p:spPr>
              <a:xfrm>
                <a:off x="2923418" y="4803237"/>
                <a:ext cx="2499915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PY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PY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s-E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s-E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E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PY" sz="2000" dirty="0"/>
              </a:p>
            </p:txBody>
          </p:sp>
        </mc:Choice>
        <mc:Fallback>
          <p:sp>
            <p:nvSpPr>
              <p:cNvPr id="79" name="Rectángulo 78">
                <a:extLst>
                  <a:ext uri="{FF2B5EF4-FFF2-40B4-BE49-F238E27FC236}">
                    <a16:creationId xmlns:a16="http://schemas.microsoft.com/office/drawing/2014/main" id="{B430054B-EB7B-FB4C-9450-C5949C40B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418" y="4803237"/>
                <a:ext cx="2499915" cy="778868"/>
              </a:xfrm>
              <a:prstGeom prst="rect">
                <a:avLst/>
              </a:prstGeom>
              <a:blipFill>
                <a:blip r:embed="rId17"/>
                <a:stretch>
                  <a:fillRect l="-44444" t="-190476" b="-27619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>
            <a:extLst>
              <a:ext uri="{FF2B5EF4-FFF2-40B4-BE49-F238E27FC236}">
                <a16:creationId xmlns:a16="http://schemas.microsoft.com/office/drawing/2014/main" id="{8D832CAA-A502-3C4A-9E0D-51E1D6BB8D6B}"/>
              </a:ext>
            </a:extLst>
          </p:cNvPr>
          <p:cNvSpPr txBox="1"/>
          <p:nvPr/>
        </p:nvSpPr>
        <p:spPr>
          <a:xfrm>
            <a:off x="469533" y="6380510"/>
            <a:ext cx="113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>
                <a:solidFill>
                  <a:srgbClr val="00B050"/>
                </a:solidFill>
              </a:rPr>
              <a:t>Lecture 07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3B71B6B4-49DA-6942-B912-94492DE256F1}"/>
                  </a:ext>
                </a:extLst>
              </p:cNvPr>
              <p:cNvSpPr/>
              <p:nvPr/>
            </p:nvSpPr>
            <p:spPr>
              <a:xfrm>
                <a:off x="6220997" y="3246490"/>
                <a:ext cx="1796517" cy="1125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s-PY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PY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PY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PY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PY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s-PY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s-E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3B71B6B4-49DA-6942-B912-94492DE2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997" y="3246490"/>
                <a:ext cx="1796517" cy="1125244"/>
              </a:xfrm>
              <a:prstGeom prst="rect">
                <a:avLst/>
              </a:prstGeom>
              <a:blipFill>
                <a:blip r:embed="rId18"/>
                <a:stretch>
                  <a:fillRect b="-33708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756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1 Título">
                <a:extLst>
                  <a:ext uri="{FF2B5EF4-FFF2-40B4-BE49-F238E27FC236}">
                    <a16:creationId xmlns:a16="http://schemas.microsoft.com/office/drawing/2014/main" id="{1D9AF027-92BB-E94E-BC61-617914C3C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699" y="121984"/>
                <a:ext cx="7191760" cy="1084982"/>
              </a:xfrm>
              <a:prstGeom prst="rect">
                <a:avLst/>
              </a:prstGeom>
            </p:spPr>
            <p:txBody>
              <a:bodyPr>
                <a:normAutofit fontScale="97500"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40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PY" sz="3600" dirty="0"/>
                  <a:t>Complete solutions of </a:t>
                </a:r>
                <a14:m>
                  <m:oMath xmlns:m="http://schemas.openxmlformats.org/officeDocument/2006/math">
                    <m:r>
                      <a:rPr lang="es-ES" sz="3600" i="1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s-E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3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PY" sz="3600" dirty="0"/>
                  <a:t>  </a:t>
                </a:r>
                <a:endParaRPr lang="es-ES" sz="3600" dirty="0"/>
              </a:p>
            </p:txBody>
          </p:sp>
        </mc:Choice>
        <mc:Fallback>
          <p:sp>
            <p:nvSpPr>
              <p:cNvPr id="20" name="1 Título">
                <a:extLst>
                  <a:ext uri="{FF2B5EF4-FFF2-40B4-BE49-F238E27FC236}">
                    <a16:creationId xmlns:a16="http://schemas.microsoft.com/office/drawing/2014/main" id="{1D9AF027-92BB-E94E-BC61-617914C3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99" y="121984"/>
                <a:ext cx="7191760" cy="1084982"/>
              </a:xfrm>
              <a:prstGeom prst="rect">
                <a:avLst/>
              </a:prstGeom>
              <a:blipFill>
                <a:blip r:embed="rId2"/>
                <a:stretch>
                  <a:fillRect l="-2293" t="-814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upo 7">
            <a:extLst>
              <a:ext uri="{FF2B5EF4-FFF2-40B4-BE49-F238E27FC236}">
                <a16:creationId xmlns:a16="http://schemas.microsoft.com/office/drawing/2014/main" id="{CAE7F783-2A97-0F4A-8475-B614A1E0EACF}"/>
              </a:ext>
            </a:extLst>
          </p:cNvPr>
          <p:cNvGrpSpPr/>
          <p:nvPr/>
        </p:nvGrpSpPr>
        <p:grpSpPr>
          <a:xfrm>
            <a:off x="6318139" y="121984"/>
            <a:ext cx="2134302" cy="528687"/>
            <a:chOff x="6318139" y="121984"/>
            <a:chExt cx="2134302" cy="52868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2EAC584A-0B08-2944-B3C8-92602CDD4E1F}"/>
                    </a:ext>
                  </a:extLst>
                </p:cNvPr>
                <p:cNvSpPr/>
                <p:nvPr/>
              </p:nvSpPr>
              <p:spPr>
                <a:xfrm>
                  <a:off x="6318139" y="127451"/>
                  <a:ext cx="213430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ES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s-ES" sz="28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s-PY" sz="28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a14:m>
                  <a:endParaRPr lang="es-PY" sz="2800" dirty="0"/>
                </a:p>
              </p:txBody>
            </p:sp>
          </mc:Choice>
          <mc:Fallback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2EAC584A-0B08-2944-B3C8-92602CDD4E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139" y="127451"/>
                  <a:ext cx="2134302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Rectángulo 67">
              <a:extLst>
                <a:ext uri="{FF2B5EF4-FFF2-40B4-BE49-F238E27FC236}">
                  <a16:creationId xmlns:a16="http://schemas.microsoft.com/office/drawing/2014/main" id="{77597119-4852-5242-985E-F1F691BE44B2}"/>
                </a:ext>
              </a:extLst>
            </p:cNvPr>
            <p:cNvSpPr/>
            <p:nvPr/>
          </p:nvSpPr>
          <p:spPr>
            <a:xfrm>
              <a:off x="6318139" y="121984"/>
              <a:ext cx="2058640" cy="524429"/>
            </a:xfrm>
            <a:prstGeom prst="rect">
              <a:avLst/>
            </a:prstGeom>
            <a:solidFill>
              <a:schemeClr val="lt1">
                <a:alpha val="36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PY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C5FFBDF-18CF-FF46-9B65-1D581CC959D5}"/>
              </a:ext>
            </a:extLst>
          </p:cNvPr>
          <p:cNvGrpSpPr/>
          <p:nvPr/>
        </p:nvGrpSpPr>
        <p:grpSpPr>
          <a:xfrm>
            <a:off x="256092" y="871345"/>
            <a:ext cx="1860034" cy="2418236"/>
            <a:chOff x="565434" y="872319"/>
            <a:chExt cx="1860034" cy="24182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8CF7B9AF-9EB6-8A47-A4C4-5B522FC6CFB5}"/>
                    </a:ext>
                  </a:extLst>
                </p:cNvPr>
                <p:cNvSpPr txBox="1"/>
                <p:nvPr/>
              </p:nvSpPr>
              <p:spPr>
                <a:xfrm>
                  <a:off x="565434" y="911368"/>
                  <a:ext cx="470578" cy="2358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s-PY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s-PY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PY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PY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PY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</m:mr>
                                              <m:mr>
                                                <m:e/>
                                              </m:mr>
                                              <m:mr>
                                                <m:e/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s-PY" dirty="0"/>
                </a:p>
              </p:txBody>
            </p:sp>
          </mc:Choice>
          <mc:Fallback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8CF7B9AF-9EB6-8A47-A4C4-5B522FC6C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434" y="911368"/>
                  <a:ext cx="470578" cy="2358787"/>
                </a:xfrm>
                <a:prstGeom prst="rect">
                  <a:avLst/>
                </a:prstGeom>
                <a:blipFill>
                  <a:blip r:embed="rId4"/>
                  <a:stretch>
                    <a:fillRect r="-2632"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ángulo 5">
                  <a:extLst>
                    <a:ext uri="{FF2B5EF4-FFF2-40B4-BE49-F238E27FC236}">
                      <a16:creationId xmlns:a16="http://schemas.microsoft.com/office/drawing/2014/main" id="{7BB8B925-A812-244D-9089-92622A9E6F77}"/>
                    </a:ext>
                  </a:extLst>
                </p:cNvPr>
                <p:cNvSpPr/>
                <p:nvPr/>
              </p:nvSpPr>
              <p:spPr>
                <a:xfrm>
                  <a:off x="1032064" y="2921223"/>
                  <a:ext cx="132863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𝑈𝐿𝐿𝑆𝑃𝐴𝐶𝐸</m:t>
                            </m:r>
                          </m:sub>
                        </m:sSub>
                      </m:oMath>
                    </m:oMathPara>
                  </a14:m>
                  <a:endParaRPr lang="es-PY" dirty="0"/>
                </a:p>
              </p:txBody>
            </p:sp>
          </mc:Choice>
          <mc:Fallback>
            <p:sp>
              <p:nvSpPr>
                <p:cNvPr id="6" name="Rectángulo 5">
                  <a:extLst>
                    <a:ext uri="{FF2B5EF4-FFF2-40B4-BE49-F238E27FC236}">
                      <a16:creationId xmlns:a16="http://schemas.microsoft.com/office/drawing/2014/main" id="{7BB8B925-A812-244D-9089-92622A9E6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064" y="2921223"/>
                  <a:ext cx="132863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ángulo 8">
                  <a:extLst>
                    <a:ext uri="{FF2B5EF4-FFF2-40B4-BE49-F238E27FC236}">
                      <a16:creationId xmlns:a16="http://schemas.microsoft.com/office/drawing/2014/main" id="{84BE8970-2EAE-E945-8705-20EFB1C9C1F1}"/>
                    </a:ext>
                  </a:extLst>
                </p:cNvPr>
                <p:cNvSpPr/>
                <p:nvPr/>
              </p:nvSpPr>
              <p:spPr>
                <a:xfrm>
                  <a:off x="1013350" y="872319"/>
                  <a:ext cx="14121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𝐴𝑅𝑇𝐼𝐶𝑈𝐿𝐴𝑅</m:t>
                            </m:r>
                          </m:sub>
                        </m:sSub>
                      </m:oMath>
                    </m:oMathPara>
                  </a14:m>
                  <a:endParaRPr lang="es-PY" dirty="0"/>
                </a:p>
              </p:txBody>
            </p:sp>
          </mc:Choice>
          <mc:Fallback>
            <p:sp>
              <p:nvSpPr>
                <p:cNvPr id="9" name="Rectángulo 8">
                  <a:extLst>
                    <a:ext uri="{FF2B5EF4-FFF2-40B4-BE49-F238E27FC236}">
                      <a16:creationId xmlns:a16="http://schemas.microsoft.com/office/drawing/2014/main" id="{84BE8970-2EAE-E945-8705-20EFB1C9C1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350" y="872319"/>
                  <a:ext cx="141211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214823-FBA8-BC45-B3CE-B7E07BF8397D}"/>
              </a:ext>
            </a:extLst>
          </p:cNvPr>
          <p:cNvSpPr txBox="1"/>
          <p:nvPr/>
        </p:nvSpPr>
        <p:spPr>
          <a:xfrm>
            <a:off x="726669" y="1145485"/>
            <a:ext cx="247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Set all free variables to zero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E3776A8A-6A82-4B4A-AD70-8F4742DEBD73}"/>
                  </a:ext>
                </a:extLst>
              </p:cNvPr>
              <p:cNvSpPr/>
              <p:nvPr/>
            </p:nvSpPr>
            <p:spPr>
              <a:xfrm>
                <a:off x="3025904" y="962203"/>
                <a:ext cx="1009059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PY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E3776A8A-6A82-4B4A-AD70-8F4742DEB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904" y="962203"/>
                <a:ext cx="1009059" cy="710194"/>
              </a:xfrm>
              <a:prstGeom prst="rect">
                <a:avLst/>
              </a:prstGeom>
              <a:blipFill>
                <a:blip r:embed="rId7"/>
                <a:stretch>
                  <a:fillRect l="-101235" t="-187719" r="-27160" b="-275439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6C23FCAD-179F-BB42-B124-C5E75682C711}"/>
                  </a:ext>
                </a:extLst>
              </p:cNvPr>
              <p:cNvSpPr txBox="1"/>
              <p:nvPr/>
            </p:nvSpPr>
            <p:spPr>
              <a:xfrm>
                <a:off x="741201" y="1692797"/>
                <a:ext cx="29295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Y" dirty="0"/>
                  <a:t>Solve </a:t>
                </a:r>
                <a14:m>
                  <m:oMath xmlns:m="http://schemas.openxmlformats.org/officeDocument/2006/math">
                    <m:r>
                      <a:rPr lang="es-PY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s-PY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Y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Y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Y" dirty="0"/>
                  <a:t>for pivot variables</a:t>
                </a:r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6C23FCAD-179F-BB42-B124-C5E75682C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1" y="1692797"/>
                <a:ext cx="2929520" cy="369332"/>
              </a:xfrm>
              <a:prstGeom prst="rect">
                <a:avLst/>
              </a:prstGeom>
              <a:blipFill>
                <a:blip r:embed="rId8"/>
                <a:stretch>
                  <a:fillRect l="-1293" r="-431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ángulo 56">
                <a:extLst>
                  <a:ext uri="{FF2B5EF4-FFF2-40B4-BE49-F238E27FC236}">
                    <a16:creationId xmlns:a16="http://schemas.microsoft.com/office/drawing/2014/main" id="{97071BEF-911C-464B-9A26-F4ABED740FF9}"/>
                  </a:ext>
                </a:extLst>
              </p:cNvPr>
              <p:cNvSpPr/>
              <p:nvPr/>
            </p:nvSpPr>
            <p:spPr>
              <a:xfrm>
                <a:off x="3705781" y="1496445"/>
                <a:ext cx="2046009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Y" dirty="0">
                    <a:latin typeface="Cambria Math" panose="02040503050406030204" pitchFamily="18" charset="0"/>
                  </a:rPr>
                  <a:t>Pivot Variables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57" name="Rectángulo 56">
                <a:extLst>
                  <a:ext uri="{FF2B5EF4-FFF2-40B4-BE49-F238E27FC236}">
                    <a16:creationId xmlns:a16="http://schemas.microsoft.com/office/drawing/2014/main" id="{97071BEF-911C-464B-9A26-F4ABED740F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781" y="1496445"/>
                <a:ext cx="2046009" cy="710194"/>
              </a:xfrm>
              <a:prstGeom prst="rect">
                <a:avLst/>
              </a:prstGeom>
              <a:blipFill>
                <a:blip r:embed="rId9"/>
                <a:stretch>
                  <a:fillRect l="-2469" t="-189474" r="-34568" b="-275439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0D5A202-C658-FD4C-A14E-668A67126E00}"/>
                  </a:ext>
                </a:extLst>
              </p:cNvPr>
              <p:cNvSpPr txBox="1"/>
              <p:nvPr/>
            </p:nvSpPr>
            <p:spPr>
              <a:xfrm>
                <a:off x="750725" y="2127550"/>
                <a:ext cx="2227405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PY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PY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s-E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</m:e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PY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s-E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</m:e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0D5A202-C658-FD4C-A14E-668A67126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25" y="2127550"/>
                <a:ext cx="2227405" cy="617861"/>
              </a:xfrm>
              <a:prstGeom prst="rect">
                <a:avLst/>
              </a:prstGeom>
              <a:blipFill>
                <a:blip r:embed="rId10"/>
                <a:stretch>
                  <a:fillRect l="-48864" t="-235417" r="-568" b="-335417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2DB7997C-3C0B-CA4E-8897-430C88CADD37}"/>
                  </a:ext>
                </a:extLst>
              </p:cNvPr>
              <p:cNvSpPr txBox="1"/>
              <p:nvPr/>
            </p:nvSpPr>
            <p:spPr>
              <a:xfrm>
                <a:off x="3376042" y="2098110"/>
                <a:ext cx="1352743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PY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s-ES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</m:e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s-E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</m: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s-PY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s-E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2DB7997C-3C0B-CA4E-8897-430C88CAD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042" y="2098110"/>
                <a:ext cx="1352743" cy="719428"/>
              </a:xfrm>
              <a:prstGeom prst="rect">
                <a:avLst/>
              </a:prstGeom>
              <a:blipFill>
                <a:blip r:embed="rId11"/>
                <a:stretch>
                  <a:fillRect l="-96262" t="-220690" r="-17757" b="-318966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E41B9092-ABBC-D340-92C9-7F30F4F0290F}"/>
                  </a:ext>
                </a:extLst>
              </p:cNvPr>
              <p:cNvSpPr txBox="1"/>
              <p:nvPr/>
            </p:nvSpPr>
            <p:spPr>
              <a:xfrm>
                <a:off x="853109" y="2937857"/>
                <a:ext cx="4007187" cy="961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s-E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Y" dirty="0"/>
                  <a:t>+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s-E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s-PY" dirty="0"/>
                  <a:t>=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s-PY" dirty="0"/>
                  <a:t>+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E41B9092-ABBC-D340-92C9-7F30F4F0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109" y="2937857"/>
                <a:ext cx="4007187" cy="961866"/>
              </a:xfrm>
              <a:prstGeom prst="rect">
                <a:avLst/>
              </a:prstGeom>
              <a:blipFill>
                <a:blip r:embed="rId12"/>
                <a:stretch>
                  <a:fillRect l="-1893" b="-6494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3B71B6B4-49DA-6942-B912-94492DE256F1}"/>
                  </a:ext>
                </a:extLst>
              </p:cNvPr>
              <p:cNvSpPr/>
              <p:nvPr/>
            </p:nvSpPr>
            <p:spPr>
              <a:xfrm>
                <a:off x="5716263" y="1889773"/>
                <a:ext cx="1796517" cy="1125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s-PY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PY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PY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PY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PY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s-PY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s-E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3B71B6B4-49DA-6942-B912-94492DE2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63" y="1889773"/>
                <a:ext cx="1796517" cy="1125244"/>
              </a:xfrm>
              <a:prstGeom prst="rect">
                <a:avLst/>
              </a:prstGeom>
              <a:blipFill>
                <a:blip r:embed="rId13"/>
                <a:stretch>
                  <a:fillRect b="-33708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upo 14">
            <a:extLst>
              <a:ext uri="{FF2B5EF4-FFF2-40B4-BE49-F238E27FC236}">
                <a16:creationId xmlns:a16="http://schemas.microsoft.com/office/drawing/2014/main" id="{F615B6C1-8B9E-474D-8FD2-AEEC6E1011E2}"/>
              </a:ext>
            </a:extLst>
          </p:cNvPr>
          <p:cNvGrpSpPr/>
          <p:nvPr/>
        </p:nvGrpSpPr>
        <p:grpSpPr>
          <a:xfrm>
            <a:off x="5926956" y="3167025"/>
            <a:ext cx="2083519" cy="1263035"/>
            <a:chOff x="5903738" y="3473652"/>
            <a:chExt cx="2083519" cy="126303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ángulo 2">
                  <a:extLst>
                    <a:ext uri="{FF2B5EF4-FFF2-40B4-BE49-F238E27FC236}">
                      <a16:creationId xmlns:a16="http://schemas.microsoft.com/office/drawing/2014/main" id="{E7EF9651-F765-C640-B04C-A44CB14BC958}"/>
                    </a:ext>
                  </a:extLst>
                </p:cNvPr>
                <p:cNvSpPr/>
                <p:nvPr/>
              </p:nvSpPr>
              <p:spPr>
                <a:xfrm>
                  <a:off x="6616561" y="3473652"/>
                  <a:ext cx="10592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s-PY" dirty="0"/>
                    <a:t> </a:t>
                  </a:r>
                </a:p>
              </p:txBody>
            </p:sp>
          </mc:Choice>
          <mc:Fallback>
            <p:sp>
              <p:nvSpPr>
                <p:cNvPr id="3" name="Rectángulo 2">
                  <a:extLst>
                    <a:ext uri="{FF2B5EF4-FFF2-40B4-BE49-F238E27FC236}">
                      <a16:creationId xmlns:a16="http://schemas.microsoft.com/office/drawing/2014/main" id="{E7EF9651-F765-C640-B04C-A44CB14BC9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6561" y="3473652"/>
                  <a:ext cx="1059201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ángulo 28">
                  <a:extLst>
                    <a:ext uri="{FF2B5EF4-FFF2-40B4-BE49-F238E27FC236}">
                      <a16:creationId xmlns:a16="http://schemas.microsoft.com/office/drawing/2014/main" id="{EFFD53B2-7123-1D4D-8FE3-361395292F1F}"/>
                    </a:ext>
                  </a:extLst>
                </p:cNvPr>
                <p:cNvSpPr/>
                <p:nvPr/>
              </p:nvSpPr>
              <p:spPr>
                <a:xfrm>
                  <a:off x="6616561" y="3884787"/>
                  <a:ext cx="107497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s-PY" dirty="0"/>
                    <a:t> </a:t>
                  </a:r>
                </a:p>
              </p:txBody>
            </p:sp>
          </mc:Choice>
          <mc:Fallback>
            <p:sp>
              <p:nvSpPr>
                <p:cNvPr id="29" name="Rectángulo 28">
                  <a:extLst>
                    <a:ext uri="{FF2B5EF4-FFF2-40B4-BE49-F238E27FC236}">
                      <a16:creationId xmlns:a16="http://schemas.microsoft.com/office/drawing/2014/main" id="{EFFD53B2-7123-1D4D-8FE3-361395292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6561" y="3884787"/>
                  <a:ext cx="1074974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D5457F73-36F2-7049-BFB0-A3E76C72BCA4}"/>
                </a:ext>
              </a:extLst>
            </p:cNvPr>
            <p:cNvSpPr txBox="1"/>
            <p:nvPr/>
          </p:nvSpPr>
          <p:spPr>
            <a:xfrm>
              <a:off x="6320845" y="377155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Y" dirty="0"/>
                <a:t>+</a:t>
              </a: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4ECF11A4-1B35-2B44-A3E5-E8A66C95B3E1}"/>
                </a:ext>
              </a:extLst>
            </p:cNvPr>
            <p:cNvCxnSpPr/>
            <p:nvPr/>
          </p:nvCxnSpPr>
          <p:spPr>
            <a:xfrm>
              <a:off x="6490122" y="4346452"/>
              <a:ext cx="14971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ángulo 33">
                  <a:extLst>
                    <a:ext uri="{FF2B5EF4-FFF2-40B4-BE49-F238E27FC236}">
                      <a16:creationId xmlns:a16="http://schemas.microsoft.com/office/drawing/2014/main" id="{C3D4050A-54A4-AC4F-973D-B34B716669D3}"/>
                    </a:ext>
                  </a:extLst>
                </p:cNvPr>
                <p:cNvSpPr/>
                <p:nvPr/>
              </p:nvSpPr>
              <p:spPr>
                <a:xfrm>
                  <a:off x="5903738" y="4367355"/>
                  <a:ext cx="1787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s-PY" dirty="0"/>
                    <a:t> </a:t>
                  </a:r>
                </a:p>
              </p:txBody>
            </p:sp>
          </mc:Choice>
          <mc:Fallback>
            <p:sp>
              <p:nvSpPr>
                <p:cNvPr id="34" name="Rectángulo 33">
                  <a:extLst>
                    <a:ext uri="{FF2B5EF4-FFF2-40B4-BE49-F238E27FC236}">
                      <a16:creationId xmlns:a16="http://schemas.microsoft.com/office/drawing/2014/main" id="{C3D4050A-54A4-AC4F-973D-B34B716669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3738" y="4367355"/>
                  <a:ext cx="1787797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9F407E62-3EEC-B744-956B-FA2541D6AC4A}"/>
              </a:ext>
            </a:extLst>
          </p:cNvPr>
          <p:cNvGrpSpPr/>
          <p:nvPr/>
        </p:nvGrpSpPr>
        <p:grpSpPr>
          <a:xfrm>
            <a:off x="395536" y="4598577"/>
            <a:ext cx="4417418" cy="1858275"/>
            <a:chOff x="395535" y="4000399"/>
            <a:chExt cx="4417418" cy="1858275"/>
          </a:xfrm>
        </p:grpSpPr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63DA83D9-4B99-5A40-9112-39E7D60C572E}"/>
                </a:ext>
              </a:extLst>
            </p:cNvPr>
            <p:cNvSpPr/>
            <p:nvPr/>
          </p:nvSpPr>
          <p:spPr>
            <a:xfrm>
              <a:off x="395535" y="4000399"/>
              <a:ext cx="4333249" cy="1858275"/>
            </a:xfrm>
            <a:prstGeom prst="rect">
              <a:avLst/>
            </a:prstGeom>
            <a:solidFill>
              <a:schemeClr val="lt1">
                <a:alpha val="36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PY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ángulo 38">
                  <a:extLst>
                    <a:ext uri="{FF2B5EF4-FFF2-40B4-BE49-F238E27FC236}">
                      <a16:creationId xmlns:a16="http://schemas.microsoft.com/office/drawing/2014/main" id="{B4356A14-1CC4-F843-B1C9-9F165BF7185B}"/>
                    </a:ext>
                  </a:extLst>
                </p:cNvPr>
                <p:cNvSpPr/>
                <p:nvPr/>
              </p:nvSpPr>
              <p:spPr>
                <a:xfrm>
                  <a:off x="1628789" y="4096835"/>
                  <a:ext cx="13971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s-PY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a14:m>
                  <a:endParaRPr lang="es-PY" dirty="0"/>
                </a:p>
              </p:txBody>
            </p:sp>
          </mc:Choice>
          <mc:Fallback>
            <p:sp>
              <p:nvSpPr>
                <p:cNvPr id="39" name="Rectángulo 38">
                  <a:extLst>
                    <a:ext uri="{FF2B5EF4-FFF2-40B4-BE49-F238E27FC236}">
                      <a16:creationId xmlns:a16="http://schemas.microsoft.com/office/drawing/2014/main" id="{B4356A14-1CC4-F843-B1C9-9F165BF718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789" y="4096835"/>
                  <a:ext cx="1397114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Rectángulo 45">
                  <a:extLst>
                    <a:ext uri="{FF2B5EF4-FFF2-40B4-BE49-F238E27FC236}">
                      <a16:creationId xmlns:a16="http://schemas.microsoft.com/office/drawing/2014/main" id="{C22ADE27-BC10-1B4E-992B-6CA8FE785BB8}"/>
                    </a:ext>
                  </a:extLst>
                </p:cNvPr>
                <p:cNvSpPr/>
                <p:nvPr/>
              </p:nvSpPr>
              <p:spPr>
                <a:xfrm>
                  <a:off x="704008" y="4549643"/>
                  <a:ext cx="4108945" cy="11128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s-E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𝑪𝑶𝑴𝑷𝑳𝑬𝑻𝑬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s-PY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PY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PY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PY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s-PY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es-E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s-PY" dirty="0"/>
                    <a:t>+</a:t>
                  </a:r>
                  <a:r>
                    <a:rPr lang="es-E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E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s-PY" dirty="0"/>
                    <a:t>+</a:t>
                  </a:r>
                  <a:r>
                    <a:rPr lang="es-E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E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endParaRPr lang="es-PY" dirty="0"/>
                </a:p>
              </p:txBody>
            </p:sp>
          </mc:Choice>
          <mc:Fallback>
            <p:sp>
              <p:nvSpPr>
                <p:cNvPr id="46" name="Rectángulo 45">
                  <a:extLst>
                    <a:ext uri="{FF2B5EF4-FFF2-40B4-BE49-F238E27FC236}">
                      <a16:creationId xmlns:a16="http://schemas.microsoft.com/office/drawing/2014/main" id="{C22ADE27-BC10-1B4E-992B-6CA8FE785B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008" y="4549643"/>
                  <a:ext cx="4108945" cy="1112805"/>
                </a:xfrm>
                <a:prstGeom prst="rect">
                  <a:avLst/>
                </a:prstGeom>
                <a:blipFill>
                  <a:blip r:embed="rId18"/>
                  <a:stretch>
                    <a:fillRect b="-34831"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132AF840-AA28-E447-9845-505F2FAE9B4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43307" y="4593731"/>
            <a:ext cx="3850819" cy="185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2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1 Título">
                <a:extLst>
                  <a:ext uri="{FF2B5EF4-FFF2-40B4-BE49-F238E27FC236}">
                    <a16:creationId xmlns:a16="http://schemas.microsoft.com/office/drawing/2014/main" id="{1D9AF027-92BB-E94E-BC61-617914C3C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698" y="121984"/>
                <a:ext cx="8160717" cy="1084982"/>
              </a:xfrm>
              <a:prstGeom prst="rect">
                <a:avLst/>
              </a:prstGeom>
            </p:spPr>
            <p:txBody>
              <a:bodyPr>
                <a:normAutofit fontScale="97500"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40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3600" dirty="0"/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3600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es-ES" sz="3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E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" sz="3600" dirty="0"/>
                  <a:t> of </a:t>
                </a:r>
                <a:r>
                  <a:rPr lang="es-ES" sz="3600" dirty="0" err="1"/>
                  <a:t>rank</a:t>
                </a:r>
                <a:r>
                  <a:rPr lang="es-ES" sz="3600" dirty="0"/>
                  <a:t> </a:t>
                </a:r>
                <a14:m>
                  <m:oMath xmlns:m="http://schemas.openxmlformats.org/officeDocument/2006/math">
                    <m:r>
                      <a:rPr lang="es-ES" sz="36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s-ES" sz="3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3600" b="0" i="1" dirty="0" smtClean="0">
                            <a:latin typeface="Cambria Math" panose="02040503050406030204" pitchFamily="18" charset="0"/>
                          </a:rPr>
                          <m:t>𝑘𝑛𝑜𝑤</m:t>
                        </m:r>
                        <m:r>
                          <a:rPr lang="es-ES" sz="3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3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s-E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s-E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s-E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s-E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s-E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s-E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s-ES" sz="3600" dirty="0"/>
              </a:p>
            </p:txBody>
          </p:sp>
        </mc:Choice>
        <mc:Fallback>
          <p:sp>
            <p:nvSpPr>
              <p:cNvPr id="20" name="1 Título">
                <a:extLst>
                  <a:ext uri="{FF2B5EF4-FFF2-40B4-BE49-F238E27FC236}">
                    <a16:creationId xmlns:a16="http://schemas.microsoft.com/office/drawing/2014/main" id="{1D9AF027-92BB-E94E-BC61-617914C3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98" y="121984"/>
                <a:ext cx="8160717" cy="1084982"/>
              </a:xfrm>
              <a:prstGeom prst="rect">
                <a:avLst/>
              </a:prstGeom>
              <a:blipFill>
                <a:blip r:embed="rId2"/>
                <a:stretch>
                  <a:fillRect l="-2022" t="-814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upo 30">
            <a:extLst>
              <a:ext uri="{FF2B5EF4-FFF2-40B4-BE49-F238E27FC236}">
                <a16:creationId xmlns:a16="http://schemas.microsoft.com/office/drawing/2014/main" id="{582B825B-7660-3545-9252-868E4F34CF11}"/>
              </a:ext>
            </a:extLst>
          </p:cNvPr>
          <p:cNvGrpSpPr/>
          <p:nvPr/>
        </p:nvGrpSpPr>
        <p:grpSpPr>
          <a:xfrm>
            <a:off x="328054" y="751637"/>
            <a:ext cx="6448378" cy="369332"/>
            <a:chOff x="328054" y="751637"/>
            <a:chExt cx="6448378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37214823-FBA8-BC45-B3CE-B7E07BF8397D}"/>
                    </a:ext>
                  </a:extLst>
                </p:cNvPr>
                <p:cNvSpPr txBox="1"/>
                <p:nvPr/>
              </p:nvSpPr>
              <p:spPr>
                <a:xfrm>
                  <a:off x="328054" y="751637"/>
                  <a:ext cx="29043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PY" dirty="0"/>
                    <a:t>FULL COLUMN RANK </a:t>
                  </a:r>
                  <a:r>
                    <a:rPr lang="es-ES" dirty="0"/>
                    <a:t> </a:t>
                  </a:r>
                  <a14:m>
                    <m:oMath xmlns:m="http://schemas.openxmlformats.org/officeDocument/2006/math">
                      <m:r>
                        <a:rPr lang="es-ES" i="1" dirty="0"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s-ES" dirty="0"/>
                    <a:t> </a:t>
                  </a:r>
                  <a14:m>
                    <m:oMath xmlns:m="http://schemas.openxmlformats.org/officeDocument/2006/math">
                      <m:r>
                        <a:rPr lang="es-E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es-PY" dirty="0"/>
                </a:p>
              </p:txBody>
            </p:sp>
          </mc:Choice>
          <mc:Fallback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37214823-FBA8-BC45-B3CE-B7E07BF83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54" y="751637"/>
                  <a:ext cx="290438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739" b="-26667"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742C7375-2D23-E84B-921F-C24E2D84CF4C}"/>
                </a:ext>
              </a:extLst>
            </p:cNvPr>
            <p:cNvCxnSpPr>
              <a:cxnSpLocks/>
            </p:cNvCxnSpPr>
            <p:nvPr/>
          </p:nvCxnSpPr>
          <p:spPr>
            <a:xfrm>
              <a:off x="328054" y="1120969"/>
              <a:ext cx="644837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D61CEED-D00E-754A-AEAF-6D20D9789376}"/>
              </a:ext>
            </a:extLst>
          </p:cNvPr>
          <p:cNvSpPr txBox="1"/>
          <p:nvPr/>
        </p:nvSpPr>
        <p:spPr>
          <a:xfrm>
            <a:off x="322805" y="1136954"/>
            <a:ext cx="391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No free variables.</a:t>
            </a:r>
          </a:p>
          <a:p>
            <a:r>
              <a:rPr lang="es-PY" dirty="0"/>
              <a:t>Unique solutions if it exists ( 0 or 1 solution)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05937132-C914-4A43-A247-0017998A538E}"/>
                  </a:ext>
                </a:extLst>
              </p:cNvPr>
              <p:cNvSpPr/>
              <p:nvPr/>
            </p:nvSpPr>
            <p:spPr>
              <a:xfrm>
                <a:off x="4452244" y="1154133"/>
                <a:ext cx="911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s-PY" dirty="0"/>
                  <a:t> </a:t>
                </a:r>
              </a:p>
            </p:txBody>
          </p:sp>
        </mc:Choice>
        <mc:Fallback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05937132-C914-4A43-A247-0017998A5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244" y="1154133"/>
                <a:ext cx="91140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491CE1A4-2992-224D-8919-6B2641886121}"/>
                  </a:ext>
                </a:extLst>
              </p:cNvPr>
              <p:cNvSpPr/>
              <p:nvPr/>
            </p:nvSpPr>
            <p:spPr>
              <a:xfrm>
                <a:off x="2335023" y="1142742"/>
                <a:ext cx="19792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Y" dirty="0"/>
                  <a:t>Solutions of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PY" dirty="0"/>
                  <a:t> </a:t>
                </a:r>
              </a:p>
            </p:txBody>
          </p:sp>
        </mc:Choice>
        <mc:Fallback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491CE1A4-2992-224D-8919-6B2641886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023" y="1142742"/>
                <a:ext cx="1979260" cy="369332"/>
              </a:xfrm>
              <a:prstGeom prst="rect">
                <a:avLst/>
              </a:prstGeom>
              <a:blipFill>
                <a:blip r:embed="rId5"/>
                <a:stretch>
                  <a:fillRect l="-1911" t="-3333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1526BAB5-C847-F24F-8F3C-4ADA030687A2}"/>
                  </a:ext>
                </a:extLst>
              </p:cNvPr>
              <p:cNvSpPr/>
              <p:nvPr/>
            </p:nvSpPr>
            <p:spPr>
              <a:xfrm>
                <a:off x="4314283" y="1413953"/>
                <a:ext cx="24621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𝑍𝑒𝑟𝑜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𝑉𝑒𝑐𝑡𝑜𝑟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1526BAB5-C847-F24F-8F3C-4ADA03068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283" y="1413953"/>
                <a:ext cx="246214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upo 27">
            <a:extLst>
              <a:ext uri="{FF2B5EF4-FFF2-40B4-BE49-F238E27FC236}">
                <a16:creationId xmlns:a16="http://schemas.microsoft.com/office/drawing/2014/main" id="{FB11FDF2-FEDB-1246-A576-DE44321D7951}"/>
              </a:ext>
            </a:extLst>
          </p:cNvPr>
          <p:cNvGrpSpPr/>
          <p:nvPr/>
        </p:nvGrpSpPr>
        <p:grpSpPr>
          <a:xfrm>
            <a:off x="430902" y="1745258"/>
            <a:ext cx="2893751" cy="963662"/>
            <a:chOff x="430902" y="1851220"/>
            <a:chExt cx="2893751" cy="96366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FAB6CADD-A667-1145-9FA8-9E6F65C83F12}"/>
                    </a:ext>
                  </a:extLst>
                </p:cNvPr>
                <p:cNvSpPr txBox="1"/>
                <p:nvPr/>
              </p:nvSpPr>
              <p:spPr>
                <a:xfrm>
                  <a:off x="430902" y="1851220"/>
                  <a:ext cx="1176604" cy="9619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s-PY" dirty="0"/>
                </a:p>
              </p:txBody>
            </p:sp>
          </mc:Choice>
          <mc:Fallback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FAB6CADD-A667-1145-9FA8-9E6F65C83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902" y="1851220"/>
                  <a:ext cx="1176604" cy="961930"/>
                </a:xfrm>
                <a:prstGeom prst="rect">
                  <a:avLst/>
                </a:prstGeom>
                <a:blipFill>
                  <a:blip r:embed="rId7"/>
                  <a:stretch>
                    <a:fillRect l="-3191" b="-6494"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CuadroTexto 36">
                  <a:extLst>
                    <a:ext uri="{FF2B5EF4-FFF2-40B4-BE49-F238E27FC236}">
                      <a16:creationId xmlns:a16="http://schemas.microsoft.com/office/drawing/2014/main" id="{67EC4237-DDFB-BE4B-8224-5F2E57E94CE7}"/>
                    </a:ext>
                  </a:extLst>
                </p:cNvPr>
                <p:cNvSpPr txBox="1"/>
                <p:nvPr/>
              </p:nvSpPr>
              <p:spPr>
                <a:xfrm>
                  <a:off x="2141957" y="1851220"/>
                  <a:ext cx="1182696" cy="963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s-PY" dirty="0"/>
                </a:p>
              </p:txBody>
            </p:sp>
          </mc:Choice>
          <mc:Fallback>
            <p:sp>
              <p:nvSpPr>
                <p:cNvPr id="37" name="CuadroTexto 36">
                  <a:extLst>
                    <a:ext uri="{FF2B5EF4-FFF2-40B4-BE49-F238E27FC236}">
                      <a16:creationId xmlns:a16="http://schemas.microsoft.com/office/drawing/2014/main" id="{67EC4237-DDFB-BE4B-8224-5F2E57E94C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1957" y="1851220"/>
                  <a:ext cx="1182696" cy="963662"/>
                </a:xfrm>
                <a:prstGeom prst="rect">
                  <a:avLst/>
                </a:prstGeom>
                <a:blipFill>
                  <a:blip r:embed="rId8"/>
                  <a:stretch>
                    <a:fillRect l="-4255" b="-6494"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ctángulo 37">
                  <a:extLst>
                    <a:ext uri="{FF2B5EF4-FFF2-40B4-BE49-F238E27FC236}">
                      <a16:creationId xmlns:a16="http://schemas.microsoft.com/office/drawing/2014/main" id="{D0B04F78-132F-DE4E-A77D-046DCC143351}"/>
                    </a:ext>
                  </a:extLst>
                </p:cNvPr>
                <p:cNvSpPr/>
                <p:nvPr/>
              </p:nvSpPr>
              <p:spPr>
                <a:xfrm>
                  <a:off x="1623353" y="2119954"/>
                  <a:ext cx="51167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es-PY" sz="2400" dirty="0"/>
                </a:p>
              </p:txBody>
            </p:sp>
          </mc:Choice>
          <mc:Fallback>
            <p:sp>
              <p:nvSpPr>
                <p:cNvPr id="38" name="Rectángulo 37">
                  <a:extLst>
                    <a:ext uri="{FF2B5EF4-FFF2-40B4-BE49-F238E27FC236}">
                      <a16:creationId xmlns:a16="http://schemas.microsoft.com/office/drawing/2014/main" id="{D0B04F78-132F-DE4E-A77D-046DCC1433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3353" y="2119954"/>
                  <a:ext cx="511679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E23EE132-E52C-A349-84F5-7702A09197F9}"/>
              </a:ext>
            </a:extLst>
          </p:cNvPr>
          <p:cNvGrpSpPr/>
          <p:nvPr/>
        </p:nvGrpSpPr>
        <p:grpSpPr>
          <a:xfrm>
            <a:off x="416834" y="2798255"/>
            <a:ext cx="6448378" cy="369332"/>
            <a:chOff x="406200" y="3059668"/>
            <a:chExt cx="6448378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CuadroTexto 39">
                  <a:extLst>
                    <a:ext uri="{FF2B5EF4-FFF2-40B4-BE49-F238E27FC236}">
                      <a16:creationId xmlns:a16="http://schemas.microsoft.com/office/drawing/2014/main" id="{A903A738-8B4B-B844-89F3-BE68EF88F384}"/>
                    </a:ext>
                  </a:extLst>
                </p:cNvPr>
                <p:cNvSpPr txBox="1"/>
                <p:nvPr/>
              </p:nvSpPr>
              <p:spPr>
                <a:xfrm>
                  <a:off x="406200" y="3059668"/>
                  <a:ext cx="25456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PY" dirty="0"/>
                    <a:t>FULL ROW RANK </a:t>
                  </a:r>
                  <a:r>
                    <a:rPr lang="es-ES" dirty="0"/>
                    <a:t> </a:t>
                  </a:r>
                  <a14:m>
                    <m:oMath xmlns:m="http://schemas.openxmlformats.org/officeDocument/2006/math">
                      <m:r>
                        <a:rPr lang="es-ES" i="1" dirty="0"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s-ES" dirty="0"/>
                    <a:t> </a:t>
                  </a:r>
                  <a14:m>
                    <m:oMath xmlns:m="http://schemas.openxmlformats.org/officeDocument/2006/math">
                      <m:r>
                        <a:rPr lang="es-E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s-PY" dirty="0"/>
                </a:p>
              </p:txBody>
            </p:sp>
          </mc:Choice>
          <mc:Fallback>
            <p:sp>
              <p:nvSpPr>
                <p:cNvPr id="40" name="CuadroTexto 39">
                  <a:extLst>
                    <a:ext uri="{FF2B5EF4-FFF2-40B4-BE49-F238E27FC236}">
                      <a16:creationId xmlns:a16="http://schemas.microsoft.com/office/drawing/2014/main" id="{A903A738-8B4B-B844-89F3-BE68EF88F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200" y="3059668"/>
                  <a:ext cx="2545633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990" b="-26667"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132B3CDE-866C-6D4A-9224-67B1264F41BD}"/>
                </a:ext>
              </a:extLst>
            </p:cNvPr>
            <p:cNvCxnSpPr>
              <a:cxnSpLocks/>
            </p:cNvCxnSpPr>
            <p:nvPr/>
          </p:nvCxnSpPr>
          <p:spPr>
            <a:xfrm>
              <a:off x="406200" y="3429000"/>
              <a:ext cx="644837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ángulo 43">
                <a:extLst>
                  <a:ext uri="{FF2B5EF4-FFF2-40B4-BE49-F238E27FC236}">
                    <a16:creationId xmlns:a16="http://schemas.microsoft.com/office/drawing/2014/main" id="{368DC695-E211-7D4E-B45A-D51484CCC559}"/>
                  </a:ext>
                </a:extLst>
              </p:cNvPr>
              <p:cNvSpPr/>
              <p:nvPr/>
            </p:nvSpPr>
            <p:spPr>
              <a:xfrm>
                <a:off x="322805" y="3641291"/>
                <a:ext cx="34790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Y" dirty="0"/>
                  <a:t>Can solve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PY" dirty="0"/>
                  <a:t> for every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PY" dirty="0"/>
                  <a:t> (Exists)</a:t>
                </a:r>
              </a:p>
            </p:txBody>
          </p:sp>
        </mc:Choice>
        <mc:Fallback>
          <p:sp>
            <p:nvSpPr>
              <p:cNvPr id="44" name="Rectángulo 43">
                <a:extLst>
                  <a:ext uri="{FF2B5EF4-FFF2-40B4-BE49-F238E27FC236}">
                    <a16:creationId xmlns:a16="http://schemas.microsoft.com/office/drawing/2014/main" id="{368DC695-E211-7D4E-B45A-D51484CCC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05" y="3641291"/>
                <a:ext cx="3479094" cy="369332"/>
              </a:xfrm>
              <a:prstGeom prst="rect">
                <a:avLst/>
              </a:prstGeom>
              <a:blipFill>
                <a:blip r:embed="rId11"/>
                <a:stretch>
                  <a:fillRect l="-1091" t="-3333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uadroTexto 32">
            <a:extLst>
              <a:ext uri="{FF2B5EF4-FFF2-40B4-BE49-F238E27FC236}">
                <a16:creationId xmlns:a16="http://schemas.microsoft.com/office/drawing/2014/main" id="{83860A98-E30B-E340-814F-AA744E028170}"/>
              </a:ext>
            </a:extLst>
          </p:cNvPr>
          <p:cNvSpPr txBox="1"/>
          <p:nvPr/>
        </p:nvSpPr>
        <p:spPr>
          <a:xfrm>
            <a:off x="367813" y="3167587"/>
            <a:ext cx="196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Every row has a pivot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540539D7-8366-4348-BD56-3A833EFA0C13}"/>
                  </a:ext>
                </a:extLst>
              </p:cNvPr>
              <p:cNvSpPr txBox="1"/>
              <p:nvPr/>
            </p:nvSpPr>
            <p:spPr>
              <a:xfrm>
                <a:off x="352467" y="4100493"/>
                <a:ext cx="1955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Y" dirty="0"/>
                  <a:t>Free variables  </a:t>
                </a:r>
                <a14:m>
                  <m:oMath xmlns:m="http://schemas.openxmlformats.org/officeDocument/2006/math">
                    <m:r>
                      <a:rPr lang="es-PY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PY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PY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540539D7-8366-4348-BD56-3A833EFA0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67" y="4100493"/>
                <a:ext cx="1955664" cy="369332"/>
              </a:xfrm>
              <a:prstGeom prst="rect">
                <a:avLst/>
              </a:prstGeom>
              <a:blipFill>
                <a:blip r:embed="rId12"/>
                <a:stretch>
                  <a:fillRect l="-2581" t="-3333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upo 35">
            <a:extLst>
              <a:ext uri="{FF2B5EF4-FFF2-40B4-BE49-F238E27FC236}">
                <a16:creationId xmlns:a16="http://schemas.microsoft.com/office/drawing/2014/main" id="{AAD54055-439E-8B42-A6F4-EE78B4CB5057}"/>
              </a:ext>
            </a:extLst>
          </p:cNvPr>
          <p:cNvGrpSpPr/>
          <p:nvPr/>
        </p:nvGrpSpPr>
        <p:grpSpPr>
          <a:xfrm>
            <a:off x="4236056" y="3241123"/>
            <a:ext cx="1988159" cy="1161879"/>
            <a:chOff x="4236056" y="3241123"/>
            <a:chExt cx="1988159" cy="116187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CuadroTexto 47">
                  <a:extLst>
                    <a:ext uri="{FF2B5EF4-FFF2-40B4-BE49-F238E27FC236}">
                      <a16:creationId xmlns:a16="http://schemas.microsoft.com/office/drawing/2014/main" id="{BC86FEBF-B456-494D-9427-E0D88337940C}"/>
                    </a:ext>
                  </a:extLst>
                </p:cNvPr>
                <p:cNvSpPr txBox="1"/>
                <p:nvPr/>
              </p:nvSpPr>
              <p:spPr>
                <a:xfrm>
                  <a:off x="4349343" y="3241123"/>
                  <a:ext cx="1874872" cy="4720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s-PY" dirty="0"/>
                </a:p>
              </p:txBody>
            </p:sp>
          </mc:Choice>
          <mc:Fallback>
            <p:sp>
              <p:nvSpPr>
                <p:cNvPr id="48" name="CuadroTexto 47">
                  <a:extLst>
                    <a:ext uri="{FF2B5EF4-FFF2-40B4-BE49-F238E27FC236}">
                      <a16:creationId xmlns:a16="http://schemas.microsoft.com/office/drawing/2014/main" id="{BC86FEBF-B456-494D-9427-E0D883379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343" y="3241123"/>
                  <a:ext cx="1874872" cy="472052"/>
                </a:xfrm>
                <a:prstGeom prst="rect">
                  <a:avLst/>
                </a:prstGeom>
                <a:blipFill>
                  <a:blip r:embed="rId13"/>
                  <a:stretch>
                    <a:fillRect l="-2013" b="-15789"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CuadroTexto 48">
                  <a:extLst>
                    <a:ext uri="{FF2B5EF4-FFF2-40B4-BE49-F238E27FC236}">
                      <a16:creationId xmlns:a16="http://schemas.microsoft.com/office/drawing/2014/main" id="{F0743A5F-9A34-E043-98A4-913934C577F8}"/>
                    </a:ext>
                  </a:extLst>
                </p:cNvPr>
                <p:cNvSpPr txBox="1"/>
                <p:nvPr/>
              </p:nvSpPr>
              <p:spPr>
                <a:xfrm>
                  <a:off x="4343251" y="3941081"/>
                  <a:ext cx="1848903" cy="4619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e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e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s-PY" dirty="0"/>
                </a:p>
              </p:txBody>
            </p:sp>
          </mc:Choice>
          <mc:Fallback>
            <p:sp>
              <p:nvSpPr>
                <p:cNvPr id="49" name="CuadroTexto 48">
                  <a:extLst>
                    <a:ext uri="{FF2B5EF4-FFF2-40B4-BE49-F238E27FC236}">
                      <a16:creationId xmlns:a16="http://schemas.microsoft.com/office/drawing/2014/main" id="{F0743A5F-9A34-E043-98A4-913934C57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251" y="3941081"/>
                  <a:ext cx="1848903" cy="461921"/>
                </a:xfrm>
                <a:prstGeom prst="rect">
                  <a:avLst/>
                </a:prstGeom>
                <a:blipFill>
                  <a:blip r:embed="rId14"/>
                  <a:stretch>
                    <a:fillRect l="-2041" b="-13158"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Rectángulo 49">
                  <a:extLst>
                    <a:ext uri="{FF2B5EF4-FFF2-40B4-BE49-F238E27FC236}">
                      <a16:creationId xmlns:a16="http://schemas.microsoft.com/office/drawing/2014/main" id="{3550BA62-2030-8B40-A417-F4EB343B6D16}"/>
                    </a:ext>
                  </a:extLst>
                </p:cNvPr>
                <p:cNvSpPr/>
                <p:nvPr/>
              </p:nvSpPr>
              <p:spPr>
                <a:xfrm rot="5400000">
                  <a:off x="4211049" y="3617360"/>
                  <a:ext cx="51167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es-PY" sz="2400" dirty="0"/>
                </a:p>
              </p:txBody>
            </p:sp>
          </mc:Choice>
          <mc:Fallback>
            <p:sp>
              <p:nvSpPr>
                <p:cNvPr id="50" name="Rectángulo 49">
                  <a:extLst>
                    <a:ext uri="{FF2B5EF4-FFF2-40B4-BE49-F238E27FC236}">
                      <a16:creationId xmlns:a16="http://schemas.microsoft.com/office/drawing/2014/main" id="{3550BA62-2030-8B40-A417-F4EB343B6D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211049" y="3617360"/>
                  <a:ext cx="511679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2F5ACFE3-BE7D-204A-9000-31B27500DA4E}"/>
              </a:ext>
            </a:extLst>
          </p:cNvPr>
          <p:cNvGrpSpPr/>
          <p:nvPr/>
        </p:nvGrpSpPr>
        <p:grpSpPr>
          <a:xfrm>
            <a:off x="416834" y="4551946"/>
            <a:ext cx="6448378" cy="369332"/>
            <a:chOff x="406200" y="3059668"/>
            <a:chExt cx="6448378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CuadroTexto 52">
                  <a:extLst>
                    <a:ext uri="{FF2B5EF4-FFF2-40B4-BE49-F238E27FC236}">
                      <a16:creationId xmlns:a16="http://schemas.microsoft.com/office/drawing/2014/main" id="{33D4913B-5D6C-2C4B-B7E1-5ABD2973E360}"/>
                    </a:ext>
                  </a:extLst>
                </p:cNvPr>
                <p:cNvSpPr txBox="1"/>
                <p:nvPr/>
              </p:nvSpPr>
              <p:spPr>
                <a:xfrm>
                  <a:off x="406200" y="3059668"/>
                  <a:ext cx="24402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PY" dirty="0"/>
                    <a:t>FULL RANK </a:t>
                  </a:r>
                  <a:r>
                    <a:rPr lang="es-ES" dirty="0"/>
                    <a:t> </a:t>
                  </a:r>
                  <a14:m>
                    <m:oMath xmlns:m="http://schemas.openxmlformats.org/officeDocument/2006/math">
                      <m:r>
                        <a:rPr lang="es-ES" i="1" dirty="0"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s-ES" dirty="0"/>
                    <a:t> </a:t>
                  </a:r>
                  <a14:m>
                    <m:oMath xmlns:m="http://schemas.openxmlformats.org/officeDocument/2006/math">
                      <m:r>
                        <a:rPr lang="es-E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s-PY" dirty="0"/>
                </a:p>
              </p:txBody>
            </p:sp>
          </mc:Choice>
          <mc:Fallback>
            <p:sp>
              <p:nvSpPr>
                <p:cNvPr id="53" name="CuadroTexto 52">
                  <a:extLst>
                    <a:ext uri="{FF2B5EF4-FFF2-40B4-BE49-F238E27FC236}">
                      <a16:creationId xmlns:a16="http://schemas.microsoft.com/office/drawing/2014/main" id="{33D4913B-5D6C-2C4B-B7E1-5ABD2973E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200" y="3059668"/>
                  <a:ext cx="2440283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2073" b="-22581"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552F1326-7F09-BA48-A808-E616FAC6248A}"/>
                </a:ext>
              </a:extLst>
            </p:cNvPr>
            <p:cNvCxnSpPr>
              <a:cxnSpLocks/>
            </p:cNvCxnSpPr>
            <p:nvPr/>
          </p:nvCxnSpPr>
          <p:spPr>
            <a:xfrm>
              <a:off x="406200" y="3429000"/>
              <a:ext cx="644837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3FBAB47A-A001-3B42-A27E-42507504E5F3}"/>
              </a:ext>
            </a:extLst>
          </p:cNvPr>
          <p:cNvGrpSpPr/>
          <p:nvPr/>
        </p:nvGrpSpPr>
        <p:grpSpPr>
          <a:xfrm>
            <a:off x="402278" y="5128208"/>
            <a:ext cx="1270014" cy="1161879"/>
            <a:chOff x="402278" y="5128208"/>
            <a:chExt cx="1270014" cy="116187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CuadroTexto 55">
                  <a:extLst>
                    <a:ext uri="{FF2B5EF4-FFF2-40B4-BE49-F238E27FC236}">
                      <a16:creationId xmlns:a16="http://schemas.microsoft.com/office/drawing/2014/main" id="{F4F9D481-BFF7-5044-8265-04D05A5B001A}"/>
                    </a:ext>
                  </a:extLst>
                </p:cNvPr>
                <p:cNvSpPr txBox="1"/>
                <p:nvPr/>
              </p:nvSpPr>
              <p:spPr>
                <a:xfrm>
                  <a:off x="515565" y="5128208"/>
                  <a:ext cx="1156727" cy="4619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s-PY" dirty="0"/>
                </a:p>
              </p:txBody>
            </p:sp>
          </mc:Choice>
          <mc:Fallback>
            <p:sp>
              <p:nvSpPr>
                <p:cNvPr id="56" name="CuadroTexto 55">
                  <a:extLst>
                    <a:ext uri="{FF2B5EF4-FFF2-40B4-BE49-F238E27FC236}">
                      <a16:creationId xmlns:a16="http://schemas.microsoft.com/office/drawing/2014/main" id="{F4F9D481-BFF7-5044-8265-04D05A5B0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565" y="5128208"/>
                  <a:ext cx="1156727" cy="461921"/>
                </a:xfrm>
                <a:prstGeom prst="rect">
                  <a:avLst/>
                </a:prstGeom>
                <a:blipFill>
                  <a:blip r:embed="rId17"/>
                  <a:stretch>
                    <a:fillRect l="-4348" t="-2703" b="-13514"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CuadroTexto 57">
                  <a:extLst>
                    <a:ext uri="{FF2B5EF4-FFF2-40B4-BE49-F238E27FC236}">
                      <a16:creationId xmlns:a16="http://schemas.microsoft.com/office/drawing/2014/main" id="{A464024F-30A4-5B40-953B-7E6FA87688B1}"/>
                    </a:ext>
                  </a:extLst>
                </p:cNvPr>
                <p:cNvSpPr txBox="1"/>
                <p:nvPr/>
              </p:nvSpPr>
              <p:spPr>
                <a:xfrm>
                  <a:off x="509473" y="5828166"/>
                  <a:ext cx="1162819" cy="4619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s-PY" dirty="0"/>
                </a:p>
              </p:txBody>
            </p:sp>
          </mc:Choice>
          <mc:Fallback>
            <p:sp>
              <p:nvSpPr>
                <p:cNvPr id="58" name="CuadroTexto 57">
                  <a:extLst>
                    <a:ext uri="{FF2B5EF4-FFF2-40B4-BE49-F238E27FC236}">
                      <a16:creationId xmlns:a16="http://schemas.microsoft.com/office/drawing/2014/main" id="{A464024F-30A4-5B40-953B-7E6FA87688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473" y="5828166"/>
                  <a:ext cx="1162819" cy="461921"/>
                </a:xfrm>
                <a:prstGeom prst="rect">
                  <a:avLst/>
                </a:prstGeom>
                <a:blipFill>
                  <a:blip r:embed="rId18"/>
                  <a:stretch>
                    <a:fillRect l="-3226" t="-2703" b="-16216"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Rectángulo 58">
                  <a:extLst>
                    <a:ext uri="{FF2B5EF4-FFF2-40B4-BE49-F238E27FC236}">
                      <a16:creationId xmlns:a16="http://schemas.microsoft.com/office/drawing/2014/main" id="{8E557CDF-6D08-074F-ACB4-8E003C2A1124}"/>
                    </a:ext>
                  </a:extLst>
                </p:cNvPr>
                <p:cNvSpPr/>
                <p:nvPr/>
              </p:nvSpPr>
              <p:spPr>
                <a:xfrm rot="5400000">
                  <a:off x="377271" y="5504445"/>
                  <a:ext cx="51167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es-PY" sz="2400" dirty="0"/>
                </a:p>
              </p:txBody>
            </p:sp>
          </mc:Choice>
          <mc:Fallback>
            <p:sp>
              <p:nvSpPr>
                <p:cNvPr id="59" name="Rectángulo 58">
                  <a:extLst>
                    <a:ext uri="{FF2B5EF4-FFF2-40B4-BE49-F238E27FC236}">
                      <a16:creationId xmlns:a16="http://schemas.microsoft.com/office/drawing/2014/main" id="{8E557CDF-6D08-074F-ACB4-8E003C2A11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77271" y="5504445"/>
                  <a:ext cx="511679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Y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ángulo 59">
                <a:extLst>
                  <a:ext uri="{FF2B5EF4-FFF2-40B4-BE49-F238E27FC236}">
                    <a16:creationId xmlns:a16="http://schemas.microsoft.com/office/drawing/2014/main" id="{D0EA91E6-238C-8D4D-85DC-07FA715EB139}"/>
                  </a:ext>
                </a:extLst>
              </p:cNvPr>
              <p:cNvSpPr/>
              <p:nvPr/>
            </p:nvSpPr>
            <p:spPr>
              <a:xfrm>
                <a:off x="2135032" y="5480545"/>
                <a:ext cx="24621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𝑍𝑒𝑟𝑜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𝑉𝑒𝑐𝑡𝑜𝑟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60" name="Rectángulo 59">
                <a:extLst>
                  <a:ext uri="{FF2B5EF4-FFF2-40B4-BE49-F238E27FC236}">
                    <a16:creationId xmlns:a16="http://schemas.microsoft.com/office/drawing/2014/main" id="{D0EA91E6-238C-8D4D-85DC-07FA715EB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032" y="5480545"/>
                <a:ext cx="2462149" cy="369332"/>
              </a:xfrm>
              <a:prstGeom prst="rect">
                <a:avLst/>
              </a:prstGeom>
              <a:blipFill>
                <a:blip r:embed="rId20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uadroTexto 42">
            <a:extLst>
              <a:ext uri="{FF2B5EF4-FFF2-40B4-BE49-F238E27FC236}">
                <a16:creationId xmlns:a16="http://schemas.microsoft.com/office/drawing/2014/main" id="{E0B52F2C-6596-E44A-A204-44D97F0FEA4F}"/>
              </a:ext>
            </a:extLst>
          </p:cNvPr>
          <p:cNvSpPr txBox="1"/>
          <p:nvPr/>
        </p:nvSpPr>
        <p:spPr>
          <a:xfrm>
            <a:off x="2141957" y="5128208"/>
            <a:ext cx="1345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A is invertible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6A686A9C-7C37-A846-86BA-690AF229236E}"/>
                  </a:ext>
                </a:extLst>
              </p:cNvPr>
              <p:cNvSpPr txBox="1"/>
              <p:nvPr/>
            </p:nvSpPr>
            <p:spPr>
              <a:xfrm>
                <a:off x="4199510" y="5042350"/>
                <a:ext cx="1457038" cy="524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6A686A9C-7C37-A846-86BA-690AF2292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510" y="5042350"/>
                <a:ext cx="1457038" cy="524054"/>
              </a:xfrm>
              <a:prstGeom prst="rect">
                <a:avLst/>
              </a:prstGeom>
              <a:blipFill>
                <a:blip r:embed="rId21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ángulo 66">
            <a:extLst>
              <a:ext uri="{FF2B5EF4-FFF2-40B4-BE49-F238E27FC236}">
                <a16:creationId xmlns:a16="http://schemas.microsoft.com/office/drawing/2014/main" id="{3F58257A-F5D1-5044-A07E-6CD70522A607}"/>
              </a:ext>
            </a:extLst>
          </p:cNvPr>
          <p:cNvSpPr/>
          <p:nvPr/>
        </p:nvSpPr>
        <p:spPr>
          <a:xfrm>
            <a:off x="5508104" y="3941081"/>
            <a:ext cx="684050" cy="511680"/>
          </a:xfrm>
          <a:prstGeom prst="rect">
            <a:avLst/>
          </a:prstGeom>
          <a:solidFill>
            <a:schemeClr val="lt1">
              <a:alpha val="36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Y" dirty="0"/>
          </a:p>
        </p:txBody>
      </p: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528E9DED-F58E-0044-925A-85FFAB45E7B3}"/>
              </a:ext>
            </a:extLst>
          </p:cNvPr>
          <p:cNvCxnSpPr/>
          <p:nvPr/>
        </p:nvCxnSpPr>
        <p:spPr>
          <a:xfrm>
            <a:off x="6300192" y="4221088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ángulo 69">
                <a:extLst>
                  <a:ext uri="{FF2B5EF4-FFF2-40B4-BE49-F238E27FC236}">
                    <a16:creationId xmlns:a16="http://schemas.microsoft.com/office/drawing/2014/main" id="{E032BDCD-2027-C34C-923B-2D99D4A96FD9}"/>
                  </a:ext>
                </a:extLst>
              </p:cNvPr>
              <p:cNvSpPr/>
              <p:nvPr/>
            </p:nvSpPr>
            <p:spPr>
              <a:xfrm>
                <a:off x="6572979" y="4019140"/>
                <a:ext cx="406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b="0" dirty="0">
                    <a:solidFill>
                      <a:srgbClr val="FF0000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s-PY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0" name="Rectángulo 69">
                <a:extLst>
                  <a:ext uri="{FF2B5EF4-FFF2-40B4-BE49-F238E27FC236}">
                    <a16:creationId xmlns:a16="http://schemas.microsoft.com/office/drawing/2014/main" id="{E032BDCD-2027-C34C-923B-2D99D4A96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979" y="4019140"/>
                <a:ext cx="406906" cy="369332"/>
              </a:xfrm>
              <a:prstGeom prst="rect">
                <a:avLst/>
              </a:prstGeom>
              <a:blipFill>
                <a:blip r:embed="rId22"/>
                <a:stretch>
                  <a:fillRect l="-12121" b="-22581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876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1 Título">
                <a:extLst>
                  <a:ext uri="{FF2B5EF4-FFF2-40B4-BE49-F238E27FC236}">
                    <a16:creationId xmlns:a16="http://schemas.microsoft.com/office/drawing/2014/main" id="{1D9AF027-92BB-E94E-BC61-617914C3C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698" y="121984"/>
                <a:ext cx="8160717" cy="1084982"/>
              </a:xfrm>
              <a:prstGeom prst="rect">
                <a:avLst/>
              </a:prstGeom>
            </p:spPr>
            <p:txBody>
              <a:bodyPr>
                <a:normAutofit fontScale="97500"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40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3600" dirty="0"/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3600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es-ES" sz="3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E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" sz="3600" dirty="0"/>
                  <a:t> of </a:t>
                </a:r>
                <a:r>
                  <a:rPr lang="es-ES" sz="3600" dirty="0" err="1"/>
                  <a:t>rank</a:t>
                </a:r>
                <a:r>
                  <a:rPr lang="es-ES" sz="3600" dirty="0"/>
                  <a:t> </a:t>
                </a:r>
                <a14:m>
                  <m:oMath xmlns:m="http://schemas.openxmlformats.org/officeDocument/2006/math">
                    <m:r>
                      <a:rPr lang="es-ES" sz="36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s-ES" sz="3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3600" b="0" i="1" dirty="0" smtClean="0">
                            <a:latin typeface="Cambria Math" panose="02040503050406030204" pitchFamily="18" charset="0"/>
                          </a:rPr>
                          <m:t>𝑘𝑛𝑜𝑤</m:t>
                        </m:r>
                        <m:r>
                          <a:rPr lang="es-ES" sz="3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3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s-E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s-E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s-E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s-E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s-E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s-E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s-ES" sz="3600" dirty="0"/>
              </a:p>
            </p:txBody>
          </p:sp>
        </mc:Choice>
        <mc:Fallback>
          <p:sp>
            <p:nvSpPr>
              <p:cNvPr id="20" name="1 Título">
                <a:extLst>
                  <a:ext uri="{FF2B5EF4-FFF2-40B4-BE49-F238E27FC236}">
                    <a16:creationId xmlns:a16="http://schemas.microsoft.com/office/drawing/2014/main" id="{1D9AF027-92BB-E94E-BC61-617914C3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98" y="121984"/>
                <a:ext cx="8160717" cy="1084982"/>
              </a:xfrm>
              <a:prstGeom prst="rect">
                <a:avLst/>
              </a:prstGeom>
              <a:blipFill>
                <a:blip r:embed="rId2"/>
                <a:stretch>
                  <a:fillRect l="-2022" t="-814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67EC4237-DDFB-BE4B-8224-5F2E57E94CE7}"/>
                  </a:ext>
                </a:extLst>
              </p:cNvPr>
              <p:cNvSpPr txBox="1"/>
              <p:nvPr/>
            </p:nvSpPr>
            <p:spPr>
              <a:xfrm>
                <a:off x="0" y="2407292"/>
                <a:ext cx="11826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67EC4237-DDFB-BE4B-8224-5F2E57E94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07292"/>
                <a:ext cx="1182696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F0743A5F-9A34-E043-98A4-913934C577F8}"/>
                  </a:ext>
                </a:extLst>
              </p:cNvPr>
              <p:cNvSpPr txBox="1"/>
              <p:nvPr/>
            </p:nvSpPr>
            <p:spPr>
              <a:xfrm>
                <a:off x="2412832" y="2297024"/>
                <a:ext cx="803745" cy="460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F0743A5F-9A34-E043-98A4-913934C57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832" y="2297024"/>
                <a:ext cx="803745" cy="460062"/>
              </a:xfrm>
              <a:prstGeom prst="rect">
                <a:avLst/>
              </a:prstGeom>
              <a:blipFill>
                <a:blip r:embed="rId4"/>
                <a:stretch>
                  <a:fillRect l="-4688" b="-13514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5297A990-E959-EC43-A4C1-E951CAF21119}"/>
                  </a:ext>
                </a:extLst>
              </p:cNvPr>
              <p:cNvSpPr/>
              <p:nvPr/>
            </p:nvSpPr>
            <p:spPr>
              <a:xfrm>
                <a:off x="6583757" y="1788206"/>
                <a:ext cx="160980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E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s-E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E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5297A990-E959-EC43-A4C1-E951CAF21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757" y="1788206"/>
                <a:ext cx="16098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E3128127-5C71-764E-8A8A-096C1EF1B66C}"/>
                  </a:ext>
                </a:extLst>
              </p:cNvPr>
              <p:cNvSpPr/>
              <p:nvPr/>
            </p:nvSpPr>
            <p:spPr>
              <a:xfrm>
                <a:off x="252140" y="1820472"/>
                <a:ext cx="1223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E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E3128127-5C71-764E-8A8A-096C1EF1B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0" y="1820472"/>
                <a:ext cx="12236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3">
            <a:extLst>
              <a:ext uri="{FF2B5EF4-FFF2-40B4-BE49-F238E27FC236}">
                <a16:creationId xmlns:a16="http://schemas.microsoft.com/office/drawing/2014/main" id="{B594F123-9825-BA4F-AAA5-A254853AD8A6}"/>
              </a:ext>
            </a:extLst>
          </p:cNvPr>
          <p:cNvSpPr txBox="1"/>
          <p:nvPr/>
        </p:nvSpPr>
        <p:spPr>
          <a:xfrm>
            <a:off x="187927" y="290173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1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4B81AC20-3894-794E-BE7D-9F99B03A79C8}"/>
                  </a:ext>
                </a:extLst>
              </p:cNvPr>
              <p:cNvSpPr/>
              <p:nvPr/>
            </p:nvSpPr>
            <p:spPr>
              <a:xfrm>
                <a:off x="4597181" y="1788206"/>
                <a:ext cx="11402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E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E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s-E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4B81AC20-3894-794E-BE7D-9F99B03A7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181" y="1788206"/>
                <a:ext cx="1140249" cy="369332"/>
              </a:xfrm>
              <a:prstGeom prst="rect">
                <a:avLst/>
              </a:prstGeom>
              <a:blipFill>
                <a:blip r:embed="rId7"/>
                <a:stretch>
                  <a:fillRect t="-3333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CuadroTexto 44">
            <a:extLst>
              <a:ext uri="{FF2B5EF4-FFF2-40B4-BE49-F238E27FC236}">
                <a16:creationId xmlns:a16="http://schemas.microsoft.com/office/drawing/2014/main" id="{F9C5E87A-D4C3-F146-817B-272374F51F62}"/>
              </a:ext>
            </a:extLst>
          </p:cNvPr>
          <p:cNvSpPr txBox="1"/>
          <p:nvPr/>
        </p:nvSpPr>
        <p:spPr>
          <a:xfrm>
            <a:off x="2295972" y="2909821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0 or 1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ángulo 45">
                <a:extLst>
                  <a:ext uri="{FF2B5EF4-FFF2-40B4-BE49-F238E27FC236}">
                    <a16:creationId xmlns:a16="http://schemas.microsoft.com/office/drawing/2014/main" id="{47FC9A05-91F8-2940-AD0A-84B5EF811908}"/>
                  </a:ext>
                </a:extLst>
              </p:cNvPr>
              <p:cNvSpPr/>
              <p:nvPr/>
            </p:nvSpPr>
            <p:spPr>
              <a:xfrm>
                <a:off x="2353394" y="1820472"/>
                <a:ext cx="11402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E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s-E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6" name="Rectángulo 45">
                <a:extLst>
                  <a:ext uri="{FF2B5EF4-FFF2-40B4-BE49-F238E27FC236}">
                    <a16:creationId xmlns:a16="http://schemas.microsoft.com/office/drawing/2014/main" id="{47FC9A05-91F8-2940-AD0A-84B5EF8119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94" y="1820472"/>
                <a:ext cx="1140249" cy="369332"/>
              </a:xfrm>
              <a:prstGeom prst="rect">
                <a:avLst/>
              </a:prstGeom>
              <a:blipFill>
                <a:blip r:embed="rId8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09AC2A3D-C389-EC4A-A3F5-3658069AF6B7}"/>
                  </a:ext>
                </a:extLst>
              </p:cNvPr>
              <p:cNvSpPr txBox="1"/>
              <p:nvPr/>
            </p:nvSpPr>
            <p:spPr>
              <a:xfrm>
                <a:off x="4597181" y="2297024"/>
                <a:ext cx="1144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09AC2A3D-C389-EC4A-A3F5-3658069AF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181" y="2297024"/>
                <a:ext cx="1144865" cy="276999"/>
              </a:xfrm>
              <a:prstGeom prst="rect">
                <a:avLst/>
              </a:prstGeom>
              <a:blipFill>
                <a:blip r:embed="rId9"/>
                <a:stretch>
                  <a:fillRect l="-3297" b="-4348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CBCEE05A-F0D5-A647-90D8-99D86FC16762}"/>
                  </a:ext>
                </a:extLst>
              </p:cNvPr>
              <p:cNvSpPr/>
              <p:nvPr/>
            </p:nvSpPr>
            <p:spPr>
              <a:xfrm>
                <a:off x="4642556" y="2901731"/>
                <a:ext cx="1127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Y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s-PY" dirty="0"/>
                  <a:t> Solution</a:t>
                </a:r>
              </a:p>
            </p:txBody>
          </p:sp>
        </mc:Choice>
        <mc:Fallback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CBCEE05A-F0D5-A647-90D8-99D86FC167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556" y="2901731"/>
                <a:ext cx="1127232" cy="369332"/>
              </a:xfrm>
              <a:prstGeom prst="rect">
                <a:avLst/>
              </a:prstGeom>
              <a:blipFill>
                <a:blip r:embed="rId10"/>
                <a:stretch>
                  <a:fillRect t="-3333" r="-3371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21E31FC1-9597-064C-A827-94EABC1A85A3}"/>
                  </a:ext>
                </a:extLst>
              </p:cNvPr>
              <p:cNvSpPr txBox="1"/>
              <p:nvPr/>
            </p:nvSpPr>
            <p:spPr>
              <a:xfrm>
                <a:off x="6796316" y="2225205"/>
                <a:ext cx="1184683" cy="460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21E31FC1-9597-064C-A827-94EABC1A8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16" y="2225205"/>
                <a:ext cx="1184683" cy="460062"/>
              </a:xfrm>
              <a:prstGeom prst="rect">
                <a:avLst/>
              </a:prstGeom>
              <a:blipFill>
                <a:blip r:embed="rId11"/>
                <a:stretch>
                  <a:fillRect l="-3191" b="-13514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ángulo 54">
                <a:extLst>
                  <a:ext uri="{FF2B5EF4-FFF2-40B4-BE49-F238E27FC236}">
                    <a16:creationId xmlns:a16="http://schemas.microsoft.com/office/drawing/2014/main" id="{E5468D3E-0E3D-1E41-9368-51B32575F686}"/>
                  </a:ext>
                </a:extLst>
              </p:cNvPr>
              <p:cNvSpPr/>
              <p:nvPr/>
            </p:nvSpPr>
            <p:spPr>
              <a:xfrm>
                <a:off x="6781925" y="2901731"/>
                <a:ext cx="1521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dirty="0">
                    <a:ea typeface="Cambria Math" panose="02040503050406030204" pitchFamily="18" charset="0"/>
                  </a:rPr>
                  <a:t>0 </a:t>
                </a:r>
                <a:r>
                  <a:rPr lang="es-ES" dirty="0" err="1">
                    <a:ea typeface="Cambria Math" panose="02040503050406030204" pitchFamily="18" charset="0"/>
                  </a:rPr>
                  <a:t>or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PY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s-PY" dirty="0"/>
                  <a:t> Solution</a:t>
                </a:r>
              </a:p>
            </p:txBody>
          </p:sp>
        </mc:Choice>
        <mc:Fallback>
          <p:sp>
            <p:nvSpPr>
              <p:cNvPr id="55" name="Rectángulo 54">
                <a:extLst>
                  <a:ext uri="{FF2B5EF4-FFF2-40B4-BE49-F238E27FC236}">
                    <a16:creationId xmlns:a16="http://schemas.microsoft.com/office/drawing/2014/main" id="{E5468D3E-0E3D-1E41-9368-51B32575F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925" y="2901731"/>
                <a:ext cx="1521570" cy="369332"/>
              </a:xfrm>
              <a:prstGeom prst="rect">
                <a:avLst/>
              </a:prstGeom>
              <a:blipFill>
                <a:blip r:embed="rId12"/>
                <a:stretch>
                  <a:fillRect l="-3306" t="-3333" r="-1653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8FF01E39-94D8-3F4B-956F-81A90BB6C12C}"/>
              </a:ext>
            </a:extLst>
          </p:cNvPr>
          <p:cNvSpPr txBox="1"/>
          <p:nvPr/>
        </p:nvSpPr>
        <p:spPr>
          <a:xfrm>
            <a:off x="4512058" y="3864410"/>
            <a:ext cx="36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* Depends of the order of pivots variables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D681868-A97B-624D-862A-AF81366CD11E}"/>
              </a:ext>
            </a:extLst>
          </p:cNvPr>
          <p:cNvCxnSpPr/>
          <p:nvPr/>
        </p:nvCxnSpPr>
        <p:spPr>
          <a:xfrm>
            <a:off x="1907704" y="1628800"/>
            <a:ext cx="0" cy="21428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7FB6D1C1-5AF1-2047-8213-774ADDEF5F94}"/>
              </a:ext>
            </a:extLst>
          </p:cNvPr>
          <p:cNvCxnSpPr/>
          <p:nvPr/>
        </p:nvCxnSpPr>
        <p:spPr>
          <a:xfrm>
            <a:off x="4139952" y="1628800"/>
            <a:ext cx="0" cy="21428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29750947-75D5-D541-8904-0C861F7864D9}"/>
              </a:ext>
            </a:extLst>
          </p:cNvPr>
          <p:cNvCxnSpPr/>
          <p:nvPr/>
        </p:nvCxnSpPr>
        <p:spPr>
          <a:xfrm>
            <a:off x="6340849" y="1612889"/>
            <a:ext cx="0" cy="21428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B0E6F6-9990-7B46-96D6-030E842DB069}"/>
              </a:ext>
            </a:extLst>
          </p:cNvPr>
          <p:cNvSpPr txBox="1"/>
          <p:nvPr/>
        </p:nvSpPr>
        <p:spPr>
          <a:xfrm>
            <a:off x="4108601" y="153320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*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B0879C23-3A77-1748-9106-74AD790EF01B}"/>
              </a:ext>
            </a:extLst>
          </p:cNvPr>
          <p:cNvSpPr txBox="1"/>
          <p:nvPr/>
        </p:nvSpPr>
        <p:spPr>
          <a:xfrm>
            <a:off x="6383115" y="153289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606666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69691-6DDA-6341-9A23-5B641C4F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Credits</a:t>
            </a:r>
            <a:endParaRPr lang="es-PY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6646E89-A32E-3544-839D-38917B488731}"/>
              </a:ext>
            </a:extLst>
          </p:cNvPr>
          <p:cNvSpPr txBox="1"/>
          <p:nvPr/>
        </p:nvSpPr>
        <p:spPr>
          <a:xfrm>
            <a:off x="262473" y="3779748"/>
            <a:ext cx="18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Prof. Gilbert Strang</a:t>
            </a:r>
            <a:endParaRPr lang="es-PY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ED4973C-2188-8849-8499-538F607B783B}"/>
              </a:ext>
            </a:extLst>
          </p:cNvPr>
          <p:cNvSpPr/>
          <p:nvPr/>
        </p:nvSpPr>
        <p:spPr>
          <a:xfrm>
            <a:off x="2149670" y="3841303"/>
            <a:ext cx="24223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sz="1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http://www-math.mit.edu/~gs/</a:t>
            </a:r>
            <a:endParaRPr lang="es-PY" sz="1400" dirty="0">
              <a:solidFill>
                <a:srgbClr val="0070C0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93F2592-B4A6-7345-8710-CC7282E127A9}"/>
              </a:ext>
            </a:extLst>
          </p:cNvPr>
          <p:cNvSpPr/>
          <p:nvPr/>
        </p:nvSpPr>
        <p:spPr>
          <a:xfrm>
            <a:off x="2149670" y="3429000"/>
            <a:ext cx="5328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sz="1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https://ocw.mit.edu/courses/mathematics/18-06-linear-algebra-spring-2010/</a:t>
            </a:r>
            <a:endParaRPr lang="es-PY" sz="1400" dirty="0">
              <a:solidFill>
                <a:srgbClr val="0070C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91F9A78-62A8-3943-8099-5BB420F042B4}"/>
              </a:ext>
            </a:extLst>
          </p:cNvPr>
          <p:cNvSpPr txBox="1"/>
          <p:nvPr/>
        </p:nvSpPr>
        <p:spPr>
          <a:xfrm>
            <a:off x="264372" y="3393692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 18.06</a:t>
            </a:r>
            <a:endParaRPr lang="es-PY" dirty="0"/>
          </a:p>
        </p:txBody>
      </p:sp>
      <p:sp>
        <p:nvSpPr>
          <p:cNvPr id="15" name="2 Subtítulo">
            <a:extLst>
              <a:ext uri="{FF2B5EF4-FFF2-40B4-BE49-F238E27FC236}">
                <a16:creationId xmlns:a16="http://schemas.microsoft.com/office/drawing/2014/main" id="{49E7D5A3-A0F7-D84F-8E05-F623C9A8AA47}"/>
              </a:ext>
            </a:extLst>
          </p:cNvPr>
          <p:cNvSpPr txBox="1">
            <a:spLocks/>
          </p:cNvSpPr>
          <p:nvPr/>
        </p:nvSpPr>
        <p:spPr>
          <a:xfrm>
            <a:off x="2107722" y="2661974"/>
            <a:ext cx="3223167" cy="4159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Y" sz="1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https://github.com/aegiloru/linearAlgebra</a:t>
            </a:r>
            <a:endParaRPr lang="es-PY" sz="1400" dirty="0">
              <a:solidFill>
                <a:srgbClr val="0070C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820B6DA-C8E3-6D44-BABB-A24E45F3180A}"/>
              </a:ext>
            </a:extLst>
          </p:cNvPr>
          <p:cNvSpPr/>
          <p:nvPr/>
        </p:nvSpPr>
        <p:spPr>
          <a:xfrm>
            <a:off x="2149670" y="3041172"/>
            <a:ext cx="50146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sz="14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https://www.youtube.com/watch?time_continue=31&amp;v=9Q1q7s1jTzU</a:t>
            </a:r>
            <a:endParaRPr lang="es-PY" sz="1400" dirty="0">
              <a:solidFill>
                <a:srgbClr val="0070C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7979421-F064-A840-9758-3E3D14BF1207}"/>
              </a:ext>
            </a:extLst>
          </p:cNvPr>
          <p:cNvSpPr txBox="1"/>
          <p:nvPr/>
        </p:nvSpPr>
        <p:spPr>
          <a:xfrm>
            <a:off x="262473" y="3052447"/>
            <a:ext cx="182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</a:lstStyle>
          <a:p>
            <a:r>
              <a:rPr lang="es-PY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Lec 08 –MIT 18.06</a:t>
            </a:r>
            <a:endParaRPr lang="es-PY" dirty="0"/>
          </a:p>
        </p:txBody>
      </p:sp>
      <p:sp>
        <p:nvSpPr>
          <p:cNvPr id="11" name="2 Subtítulo">
            <a:extLst>
              <a:ext uri="{FF2B5EF4-FFF2-40B4-BE49-F238E27FC236}">
                <a16:creationId xmlns:a16="http://schemas.microsoft.com/office/drawing/2014/main" id="{98F1716A-B1EF-6442-92FD-9848BE0B5064}"/>
              </a:ext>
            </a:extLst>
          </p:cNvPr>
          <p:cNvSpPr txBox="1">
            <a:spLocks/>
          </p:cNvSpPr>
          <p:nvPr/>
        </p:nvSpPr>
        <p:spPr>
          <a:xfrm>
            <a:off x="4772018" y="464859"/>
            <a:ext cx="3649669" cy="1849715"/>
          </a:xfrm>
          <a:prstGeom prst="rect">
            <a:avLst/>
          </a:prstGeom>
        </p:spPr>
        <p:txBody>
          <a:bodyPr anchor="t" anchorCtr="0">
            <a:normAutofit fontScale="62500" lnSpcReduction="20000"/>
          </a:bodyPr>
          <a:lstStyle>
            <a:lvl1pPr marL="0" indent="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2900" b="1" dirty="0">
                <a:solidFill>
                  <a:schemeClr val="tx1"/>
                </a:solidFill>
              </a:rPr>
              <a:t>Ariel Guerrero</a:t>
            </a:r>
          </a:p>
          <a:p>
            <a:pPr algn="ctr"/>
            <a:r>
              <a:rPr lang="es-PY" sz="2900" dirty="0"/>
              <a:t>Lic. Electrónica</a:t>
            </a:r>
          </a:p>
          <a:p>
            <a:pPr algn="ctr"/>
            <a:r>
              <a:rPr lang="es-PY" sz="2900" dirty="0">
                <a:hlinkClick r:id="rId6"/>
              </a:rPr>
              <a:t>ariel.guerrero@uc.edu.py</a:t>
            </a:r>
            <a:endParaRPr lang="es-PY" sz="2900" dirty="0"/>
          </a:p>
          <a:p>
            <a:pPr algn="ctr"/>
            <a:r>
              <a:rPr lang="es-PY" sz="2900" dirty="0"/>
              <a:t>(+595) 981-425 040</a:t>
            </a:r>
          </a:p>
          <a:p>
            <a:pPr algn="ctr"/>
            <a:r>
              <a:rPr lang="es-PY" sz="2900" b="1" dirty="0">
                <a:solidFill>
                  <a:schemeClr val="tx1"/>
                </a:solidFill>
              </a:rPr>
              <a:t>Hernandarias – Paraguay</a:t>
            </a:r>
          </a:p>
          <a:p>
            <a:pPr algn="ctr"/>
            <a:r>
              <a:rPr lang="es-PY" sz="2900" b="1" dirty="0">
                <a:solidFill>
                  <a:schemeClr val="tx1"/>
                </a:solidFill>
              </a:rPr>
              <a:t>@2020</a:t>
            </a:r>
            <a:endParaRPr lang="es-PY" sz="2900" dirty="0">
              <a:solidFill>
                <a:schemeClr val="tx1"/>
              </a:solidFill>
            </a:endParaRPr>
          </a:p>
          <a:p>
            <a:endParaRPr lang="es-PY" b="1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84F80A-B744-1E4A-B4BA-C74FEE4FDC99}"/>
              </a:ext>
            </a:extLst>
          </p:cNvPr>
          <p:cNvSpPr/>
          <p:nvPr/>
        </p:nvSpPr>
        <p:spPr>
          <a:xfrm>
            <a:off x="262473" y="2617550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s-PY" dirty="0"/>
          </a:p>
        </p:txBody>
      </p:sp>
      <p:pic>
        <p:nvPicPr>
          <p:cNvPr id="12" name="Imagen 11">
            <a:hlinkClick r:id="rId7"/>
            <a:extLst>
              <a:ext uri="{FF2B5EF4-FFF2-40B4-BE49-F238E27FC236}">
                <a16:creationId xmlns:a16="http://schemas.microsoft.com/office/drawing/2014/main" id="{059B3243-87B1-6D4D-86D2-4DD238DEF5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263" y="404815"/>
            <a:ext cx="800100" cy="2794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80752E9B-900B-1941-91BF-12A2ECDE83BE}"/>
              </a:ext>
            </a:extLst>
          </p:cNvPr>
          <p:cNvSpPr/>
          <p:nvPr/>
        </p:nvSpPr>
        <p:spPr>
          <a:xfrm>
            <a:off x="200018" y="734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Y" dirty="0"/>
              <a:t>Attribution-NonCommercial-ShareAlike 4.0 International (CC BY-NC-SA 4.0)</a:t>
            </a:r>
          </a:p>
        </p:txBody>
      </p:sp>
    </p:spTree>
    <p:extLst>
      <p:ext uri="{BB962C8B-B14F-4D97-AF65-F5344CB8AC3E}">
        <p14:creationId xmlns:p14="http://schemas.microsoft.com/office/powerpoint/2010/main" val="42391126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15360</TotalTime>
  <Words>598</Words>
  <Application>Microsoft Macintosh PowerPoint</Application>
  <PresentationFormat>Presentación en pantalla (4:3)</PresentationFormat>
  <Paragraphs>136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Calibri</vt:lpstr>
      <vt:lpstr>Cambria Math</vt:lpstr>
      <vt:lpstr>Franklin Gothic Book</vt:lpstr>
      <vt:lpstr>Perpetua</vt:lpstr>
      <vt:lpstr>Wingdings 2</vt:lpstr>
      <vt:lpstr>Equidad</vt:lpstr>
      <vt:lpstr>Lecture 08 Solving Ax=b :  row reduced echelon form R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Credits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Álgebra Lineal</dc:title>
  <dc:subject/>
  <dc:creator>Ariel Guerrero</dc:creator>
  <cp:keywords/>
  <dc:description/>
  <cp:lastModifiedBy>Gregorio Ariel Guerrero Moral</cp:lastModifiedBy>
  <cp:revision>230</cp:revision>
  <cp:lastPrinted>2020-03-18T11:52:27Z</cp:lastPrinted>
  <dcterms:created xsi:type="dcterms:W3CDTF">2015-03-02T13:24:06Z</dcterms:created>
  <dcterms:modified xsi:type="dcterms:W3CDTF">2020-04-27T20:56:43Z</dcterms:modified>
  <cp:category/>
</cp:coreProperties>
</file>